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3" r:id="rId2"/>
    <p:sldId id="2564" r:id="rId3"/>
    <p:sldId id="2565" r:id="rId4"/>
    <p:sldId id="2566" r:id="rId5"/>
    <p:sldId id="2567" r:id="rId6"/>
    <p:sldId id="2568" r:id="rId7"/>
    <p:sldId id="2569" r:id="rId8"/>
    <p:sldId id="2570" r:id="rId9"/>
    <p:sldId id="2571" r:id="rId10"/>
    <p:sldId id="2572" r:id="rId11"/>
    <p:sldId id="2573" r:id="rId12"/>
    <p:sldId id="2575" r:id="rId13"/>
    <p:sldId id="2576" r:id="rId14"/>
    <p:sldId id="2577" r:id="rId15"/>
    <p:sldId id="2579" r:id="rId16"/>
    <p:sldId id="2580" r:id="rId17"/>
    <p:sldId id="2582" r:id="rId18"/>
    <p:sldId id="2584" r:id="rId19"/>
    <p:sldId id="25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ity of Houghton, Michigan: Informational Update on City Projects, Activities, and Tax Base Growth" id="{0DC84162-F5FC-4E83-AE93-3ECB2573A5F7}">
          <p14:sldIdLst/>
        </p14:section>
        <p14:section name="Overview of City Operations and Recent Activities" id="{28EE89D4-F57C-4C3C-A954-85791680B78E}">
          <p14:sldIdLst>
            <p14:sldId id="2563"/>
            <p14:sldId id="2564"/>
            <p14:sldId id="2565"/>
            <p14:sldId id="2566"/>
          </p14:sldIdLst>
        </p14:section>
        <p14:section name="Current and Upcoming Municipal Projects" id="{2486D23A-1635-43A1-9444-9D557B016F8B}">
          <p14:sldIdLst>
            <p14:sldId id="2567"/>
            <p14:sldId id="2568"/>
            <p14:sldId id="2569"/>
            <p14:sldId id="2570"/>
          </p14:sldIdLst>
        </p14:section>
        <p14:section name="Economic Development and Business Growth" id="{F69B4304-FE6E-41DB-B80D-652AC03EF276}">
          <p14:sldIdLst>
            <p14:sldId id="2571"/>
            <p14:sldId id="2572"/>
            <p14:sldId id="2573"/>
          </p14:sldIdLst>
        </p14:section>
        <p14:section name="Growth in the City’s Tax Base" id="{CF015E1A-5960-4E11-80F3-7C8616FBF1EF}">
          <p14:sldIdLst>
            <p14:sldId id="2575"/>
            <p14:sldId id="2576"/>
            <p14:sldId id="2577"/>
          </p14:sldIdLst>
        </p14:section>
        <p14:section name="Community Engagement and Future Planning" id="{732E0DD2-863B-424D-855D-11371BD7A28A}">
          <p14:sldIdLst>
            <p14:sldId id="2579"/>
            <p14:sldId id="2580"/>
            <p14:sldId id="2582"/>
            <p14:sldId id="2584"/>
            <p14:sldId id="2583"/>
          </p14:sldIdLst>
        </p14:section>
        <p14:section name="Conclusion: Advancing Houghton's Future Through Community and Growth" id="{351811B3-C378-41AB-BC07-B2FDD583A22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102" y="570"/>
      </p:cViewPr>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HOUGHTON</a:t>
            </a:r>
            <a:r>
              <a:rPr lang="en-US" baseline="0"/>
              <a:t> TAXABLE VALUES</a:t>
            </a:r>
            <a:endParaRPr lang="en-US"/>
          </a:p>
        </c:rich>
      </c:tx>
      <c:layout>
        <c:manualLayout>
          <c:xMode val="edge"/>
          <c:yMode val="edge"/>
          <c:x val="0.2622707786526684"/>
          <c:y val="5.55555555555555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915048118985126"/>
          <c:y val="0.18560185185185185"/>
          <c:w val="0.81862729658792655"/>
          <c:h val="0.54380322251385238"/>
        </c:manualLayout>
      </c:layout>
      <c:lineChart>
        <c:grouping val="standard"/>
        <c:varyColors val="0"/>
        <c:ser>
          <c:idx val="0"/>
          <c:order val="0"/>
          <c:tx>
            <c:strRef>
              <c:f>Sheet2!$A$13</c:f>
              <c:strCache>
                <c:ptCount val="1"/>
                <c:pt idx="0">
                  <c:v>  TAXABLE VALUES</c:v>
                </c:pt>
              </c:strCache>
            </c:strRef>
          </c:tx>
          <c:spPr>
            <a:ln w="28575" cap="rnd">
              <a:solidFill>
                <a:schemeClr val="accent1"/>
              </a:solidFill>
              <a:round/>
            </a:ln>
            <a:effectLst/>
          </c:spPr>
          <c:marker>
            <c:symbol val="none"/>
          </c:marker>
          <c:cat>
            <c:numRef>
              <c:f>Sheet2!$B$13:$J$13</c:f>
              <c:numCache>
                <c:formatCode>General</c:formatCode>
                <c:ptCount val="9"/>
                <c:pt idx="0">
                  <c:v>2018</c:v>
                </c:pt>
                <c:pt idx="1">
                  <c:v>2019</c:v>
                </c:pt>
                <c:pt idx="2">
                  <c:v>2020</c:v>
                </c:pt>
                <c:pt idx="3">
                  <c:v>2021</c:v>
                </c:pt>
                <c:pt idx="4" formatCode="0">
                  <c:v>2022</c:v>
                </c:pt>
                <c:pt idx="5" formatCode="0">
                  <c:v>2023</c:v>
                </c:pt>
                <c:pt idx="6" formatCode="0">
                  <c:v>2024</c:v>
                </c:pt>
                <c:pt idx="7" formatCode="0">
                  <c:v>2025</c:v>
                </c:pt>
                <c:pt idx="8" formatCode="0">
                  <c:v>2026</c:v>
                </c:pt>
              </c:numCache>
            </c:numRef>
          </c:cat>
          <c:val>
            <c:numRef>
              <c:f>Sheet2!$B$13:$J$13</c:f>
              <c:numCache>
                <c:formatCode>General</c:formatCode>
                <c:ptCount val="9"/>
                <c:pt idx="0">
                  <c:v>2018</c:v>
                </c:pt>
                <c:pt idx="1">
                  <c:v>2019</c:v>
                </c:pt>
                <c:pt idx="2">
                  <c:v>2020</c:v>
                </c:pt>
                <c:pt idx="3">
                  <c:v>2021</c:v>
                </c:pt>
                <c:pt idx="4" formatCode="0">
                  <c:v>2022</c:v>
                </c:pt>
                <c:pt idx="5" formatCode="0">
                  <c:v>2023</c:v>
                </c:pt>
                <c:pt idx="6" formatCode="0">
                  <c:v>2024</c:v>
                </c:pt>
                <c:pt idx="7" formatCode="0">
                  <c:v>2025</c:v>
                </c:pt>
                <c:pt idx="8" formatCode="0">
                  <c:v>2026</c:v>
                </c:pt>
              </c:numCache>
            </c:numRef>
          </c:val>
          <c:smooth val="0"/>
          <c:extLst>
            <c:ext xmlns:c16="http://schemas.microsoft.com/office/drawing/2014/chart" uri="{C3380CC4-5D6E-409C-BE32-E72D297353CC}">
              <c16:uniqueId val="{00000000-A128-41B8-9A28-F102343B5461}"/>
            </c:ext>
          </c:extLst>
        </c:ser>
        <c:ser>
          <c:idx val="2"/>
          <c:order val="1"/>
          <c:tx>
            <c:strRef>
              <c:f>Sheet2!$A$14</c:f>
              <c:strCache>
                <c:ptCount val="1"/>
                <c:pt idx="0">
                  <c:v>Real Property</c:v>
                </c:pt>
              </c:strCache>
            </c:strRef>
          </c:tx>
          <c:spPr>
            <a:ln w="28575" cap="rnd">
              <a:solidFill>
                <a:schemeClr val="accent3"/>
              </a:solidFill>
              <a:round/>
            </a:ln>
            <a:effectLst/>
          </c:spPr>
          <c:marker>
            <c:symbol val="none"/>
          </c:marker>
          <c:cat>
            <c:numRef>
              <c:f>Sheet2!$B$13:$J$13</c:f>
              <c:numCache>
                <c:formatCode>General</c:formatCode>
                <c:ptCount val="9"/>
                <c:pt idx="0">
                  <c:v>2018</c:v>
                </c:pt>
                <c:pt idx="1">
                  <c:v>2019</c:v>
                </c:pt>
                <c:pt idx="2">
                  <c:v>2020</c:v>
                </c:pt>
                <c:pt idx="3">
                  <c:v>2021</c:v>
                </c:pt>
                <c:pt idx="4" formatCode="0">
                  <c:v>2022</c:v>
                </c:pt>
                <c:pt idx="5" formatCode="0">
                  <c:v>2023</c:v>
                </c:pt>
                <c:pt idx="6" formatCode="0">
                  <c:v>2024</c:v>
                </c:pt>
                <c:pt idx="7" formatCode="0">
                  <c:v>2025</c:v>
                </c:pt>
                <c:pt idx="8" formatCode="0">
                  <c:v>2026</c:v>
                </c:pt>
              </c:numCache>
            </c:numRef>
          </c:cat>
          <c:val>
            <c:numRef>
              <c:f>Sheet2!$B$14:$J$14</c:f>
              <c:numCache>
                <c:formatCode>#,##0</c:formatCode>
                <c:ptCount val="9"/>
                <c:pt idx="0">
                  <c:v>132900907</c:v>
                </c:pt>
                <c:pt idx="1">
                  <c:v>138943663</c:v>
                </c:pt>
                <c:pt idx="2">
                  <c:v>143721470</c:v>
                </c:pt>
                <c:pt idx="3">
                  <c:v>147383206</c:v>
                </c:pt>
                <c:pt idx="4">
                  <c:v>156167585</c:v>
                </c:pt>
                <c:pt idx="5">
                  <c:v>165176159</c:v>
                </c:pt>
                <c:pt idx="6">
                  <c:v>175864386</c:v>
                </c:pt>
                <c:pt idx="7">
                  <c:v>187903765</c:v>
                </c:pt>
                <c:pt idx="8">
                  <c:v>196889505</c:v>
                </c:pt>
              </c:numCache>
            </c:numRef>
          </c:val>
          <c:smooth val="0"/>
          <c:extLst>
            <c:ext xmlns:c16="http://schemas.microsoft.com/office/drawing/2014/chart" uri="{C3380CC4-5D6E-409C-BE32-E72D297353CC}">
              <c16:uniqueId val="{00000001-A128-41B8-9A28-F102343B5461}"/>
            </c:ext>
          </c:extLst>
        </c:ser>
        <c:ser>
          <c:idx val="3"/>
          <c:order val="2"/>
          <c:tx>
            <c:strRef>
              <c:f>Sheet2!$A$15</c:f>
              <c:strCache>
                <c:ptCount val="1"/>
                <c:pt idx="0">
                  <c:v>Commercial Property</c:v>
                </c:pt>
              </c:strCache>
            </c:strRef>
          </c:tx>
          <c:spPr>
            <a:ln w="28575" cap="rnd">
              <a:solidFill>
                <a:schemeClr val="accent4"/>
              </a:solidFill>
              <a:round/>
            </a:ln>
            <a:effectLst/>
          </c:spPr>
          <c:marker>
            <c:symbol val="none"/>
          </c:marker>
          <c:dLbls>
            <c:dLbl>
              <c:idx val="0"/>
              <c:layout>
                <c:manualLayout>
                  <c:x val="-3.6111111111111135E-2"/>
                  <c:y val="-3.7037037037037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28-41B8-9A28-F102343B5461}"/>
                </c:ext>
              </c:extLst>
            </c:dLbl>
            <c:dLbl>
              <c:idx val="8"/>
              <c:layout>
                <c:manualLayout>
                  <c:x val="-3.0555555555555659E-2"/>
                  <c:y val="-3.27485380116959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28-41B8-9A28-F102343B54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Sheet2!$B$13:$J$13</c:f>
              <c:numCache>
                <c:formatCode>General</c:formatCode>
                <c:ptCount val="9"/>
                <c:pt idx="0">
                  <c:v>2018</c:v>
                </c:pt>
                <c:pt idx="1">
                  <c:v>2019</c:v>
                </c:pt>
                <c:pt idx="2">
                  <c:v>2020</c:v>
                </c:pt>
                <c:pt idx="3">
                  <c:v>2021</c:v>
                </c:pt>
                <c:pt idx="4" formatCode="0">
                  <c:v>2022</c:v>
                </c:pt>
                <c:pt idx="5" formatCode="0">
                  <c:v>2023</c:v>
                </c:pt>
                <c:pt idx="6" formatCode="0">
                  <c:v>2024</c:v>
                </c:pt>
                <c:pt idx="7" formatCode="0">
                  <c:v>2025</c:v>
                </c:pt>
                <c:pt idx="8" formatCode="0">
                  <c:v>2026</c:v>
                </c:pt>
              </c:numCache>
            </c:numRef>
          </c:cat>
          <c:val>
            <c:numRef>
              <c:f>Sheet2!$B$15:$J$15</c:f>
              <c:numCache>
                <c:formatCode>#,##0</c:formatCode>
                <c:ptCount val="9"/>
                <c:pt idx="0">
                  <c:v>51364655</c:v>
                </c:pt>
                <c:pt idx="1">
                  <c:v>54569412</c:v>
                </c:pt>
                <c:pt idx="2">
                  <c:v>56255987</c:v>
                </c:pt>
                <c:pt idx="3">
                  <c:v>56926005</c:v>
                </c:pt>
                <c:pt idx="4">
                  <c:v>60615186</c:v>
                </c:pt>
                <c:pt idx="5">
                  <c:v>63740798</c:v>
                </c:pt>
                <c:pt idx="6">
                  <c:v>65771139</c:v>
                </c:pt>
                <c:pt idx="7">
                  <c:v>71271038</c:v>
                </c:pt>
                <c:pt idx="8">
                  <c:v>76365214</c:v>
                </c:pt>
              </c:numCache>
            </c:numRef>
          </c:val>
          <c:smooth val="0"/>
          <c:extLst>
            <c:ext xmlns:c16="http://schemas.microsoft.com/office/drawing/2014/chart" uri="{C3380CC4-5D6E-409C-BE32-E72D297353CC}">
              <c16:uniqueId val="{00000004-A128-41B8-9A28-F102343B5461}"/>
            </c:ext>
          </c:extLst>
        </c:ser>
        <c:ser>
          <c:idx val="4"/>
          <c:order val="3"/>
          <c:tx>
            <c:strRef>
              <c:f>Sheet2!$A$16</c:f>
              <c:strCache>
                <c:ptCount val="1"/>
                <c:pt idx="0">
                  <c:v>Industrial Property</c:v>
                </c:pt>
              </c:strCache>
            </c:strRef>
          </c:tx>
          <c:spPr>
            <a:ln w="28575" cap="rnd">
              <a:solidFill>
                <a:schemeClr val="accent5"/>
              </a:solidFill>
              <a:round/>
            </a:ln>
            <a:effectLst/>
          </c:spPr>
          <c:marker>
            <c:symbol val="none"/>
          </c:marker>
          <c:cat>
            <c:numRef>
              <c:f>Sheet2!$B$13:$J$13</c:f>
              <c:numCache>
                <c:formatCode>General</c:formatCode>
                <c:ptCount val="9"/>
                <c:pt idx="0">
                  <c:v>2018</c:v>
                </c:pt>
                <c:pt idx="1">
                  <c:v>2019</c:v>
                </c:pt>
                <c:pt idx="2">
                  <c:v>2020</c:v>
                </c:pt>
                <c:pt idx="3">
                  <c:v>2021</c:v>
                </c:pt>
                <c:pt idx="4" formatCode="0">
                  <c:v>2022</c:v>
                </c:pt>
                <c:pt idx="5" formatCode="0">
                  <c:v>2023</c:v>
                </c:pt>
                <c:pt idx="6" formatCode="0">
                  <c:v>2024</c:v>
                </c:pt>
                <c:pt idx="7" formatCode="0">
                  <c:v>2025</c:v>
                </c:pt>
                <c:pt idx="8" formatCode="0">
                  <c:v>2026</c:v>
                </c:pt>
              </c:numCache>
            </c:numRef>
          </c:cat>
          <c:val>
            <c:numRef>
              <c:f>Sheet2!$B$16:$J$16</c:f>
              <c:numCache>
                <c:formatCode>#,##0</c:formatCode>
                <c:ptCount val="9"/>
                <c:pt idx="0">
                  <c:v>490922</c:v>
                </c:pt>
                <c:pt idx="1">
                  <c:v>501616</c:v>
                </c:pt>
                <c:pt idx="2">
                  <c:v>526269</c:v>
                </c:pt>
                <c:pt idx="3">
                  <c:v>1217307</c:v>
                </c:pt>
                <c:pt idx="4">
                  <c:v>1239232</c:v>
                </c:pt>
                <c:pt idx="5">
                  <c:v>1263896</c:v>
                </c:pt>
                <c:pt idx="6">
                  <c:v>1325429</c:v>
                </c:pt>
                <c:pt idx="7">
                  <c:v>1366513</c:v>
                </c:pt>
                <c:pt idx="8">
                  <c:v>1403404</c:v>
                </c:pt>
              </c:numCache>
            </c:numRef>
          </c:val>
          <c:smooth val="0"/>
          <c:extLst>
            <c:ext xmlns:c16="http://schemas.microsoft.com/office/drawing/2014/chart" uri="{C3380CC4-5D6E-409C-BE32-E72D297353CC}">
              <c16:uniqueId val="{00000005-A128-41B8-9A28-F102343B5461}"/>
            </c:ext>
          </c:extLst>
        </c:ser>
        <c:ser>
          <c:idx val="5"/>
          <c:order val="4"/>
          <c:tx>
            <c:strRef>
              <c:f>Sheet2!$A$17</c:f>
              <c:strCache>
                <c:ptCount val="1"/>
                <c:pt idx="0">
                  <c:v>Residential Property</c:v>
                </c:pt>
              </c:strCache>
            </c:strRef>
          </c:tx>
          <c:spPr>
            <a:ln w="28575" cap="rnd">
              <a:solidFill>
                <a:schemeClr val="accent6"/>
              </a:solidFill>
              <a:round/>
            </a:ln>
            <a:effectLst/>
          </c:spPr>
          <c:marker>
            <c:symbol val="none"/>
          </c:marker>
          <c:dLbls>
            <c:dLbl>
              <c:idx val="0"/>
              <c:layout>
                <c:manualLayout>
                  <c:x val="-4.1666666666666692E-2"/>
                  <c:y val="-3.2407407407407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28-41B8-9A28-F102343B5461}"/>
                </c:ext>
              </c:extLst>
            </c:dLbl>
            <c:dLbl>
              <c:idx val="8"/>
              <c:layout>
                <c:manualLayout>
                  <c:x val="-3.0555555555555555E-2"/>
                  <c:y val="-3.7426900584795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28-41B8-9A28-F102343B54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Sheet2!$B$13:$J$13</c:f>
              <c:numCache>
                <c:formatCode>General</c:formatCode>
                <c:ptCount val="9"/>
                <c:pt idx="0">
                  <c:v>2018</c:v>
                </c:pt>
                <c:pt idx="1">
                  <c:v>2019</c:v>
                </c:pt>
                <c:pt idx="2">
                  <c:v>2020</c:v>
                </c:pt>
                <c:pt idx="3">
                  <c:v>2021</c:v>
                </c:pt>
                <c:pt idx="4" formatCode="0">
                  <c:v>2022</c:v>
                </c:pt>
                <c:pt idx="5" formatCode="0">
                  <c:v>2023</c:v>
                </c:pt>
                <c:pt idx="6" formatCode="0">
                  <c:v>2024</c:v>
                </c:pt>
                <c:pt idx="7" formatCode="0">
                  <c:v>2025</c:v>
                </c:pt>
                <c:pt idx="8" formatCode="0">
                  <c:v>2026</c:v>
                </c:pt>
              </c:numCache>
            </c:numRef>
          </c:cat>
          <c:val>
            <c:numRef>
              <c:f>Sheet2!$B$17:$J$17</c:f>
              <c:numCache>
                <c:formatCode>#,##0</c:formatCode>
                <c:ptCount val="9"/>
                <c:pt idx="0">
                  <c:v>80732792</c:v>
                </c:pt>
                <c:pt idx="1">
                  <c:v>83555842</c:v>
                </c:pt>
                <c:pt idx="2">
                  <c:v>86555667</c:v>
                </c:pt>
                <c:pt idx="3">
                  <c:v>88854279</c:v>
                </c:pt>
                <c:pt idx="4">
                  <c:v>93514668</c:v>
                </c:pt>
                <c:pt idx="5">
                  <c:v>99121626</c:v>
                </c:pt>
                <c:pt idx="6">
                  <c:v>107110892</c:v>
                </c:pt>
                <c:pt idx="7">
                  <c:v>113027871</c:v>
                </c:pt>
                <c:pt idx="8">
                  <c:v>118346985</c:v>
                </c:pt>
              </c:numCache>
            </c:numRef>
          </c:val>
          <c:smooth val="0"/>
          <c:extLst>
            <c:ext xmlns:c16="http://schemas.microsoft.com/office/drawing/2014/chart" uri="{C3380CC4-5D6E-409C-BE32-E72D297353CC}">
              <c16:uniqueId val="{00000008-A128-41B8-9A28-F102343B5461}"/>
            </c:ext>
          </c:extLst>
        </c:ser>
        <c:ser>
          <c:idx val="1"/>
          <c:order val="5"/>
          <c:tx>
            <c:strRef>
              <c:f>Sheet2!$A$18</c:f>
              <c:strCache>
                <c:ptCount val="1"/>
                <c:pt idx="0">
                  <c:v>Personal Property</c:v>
                </c:pt>
              </c:strCache>
            </c:strRef>
          </c:tx>
          <c:spPr>
            <a:ln w="28575" cap="rnd">
              <a:solidFill>
                <a:schemeClr val="accent2"/>
              </a:solidFill>
              <a:round/>
            </a:ln>
            <a:effectLst/>
          </c:spPr>
          <c:marker>
            <c:symbol val="none"/>
          </c:marker>
          <c:cat>
            <c:numRef>
              <c:f>Sheet2!$B$13:$J$13</c:f>
              <c:numCache>
                <c:formatCode>General</c:formatCode>
                <c:ptCount val="9"/>
                <c:pt idx="0">
                  <c:v>2018</c:v>
                </c:pt>
                <c:pt idx="1">
                  <c:v>2019</c:v>
                </c:pt>
                <c:pt idx="2">
                  <c:v>2020</c:v>
                </c:pt>
                <c:pt idx="3">
                  <c:v>2021</c:v>
                </c:pt>
                <c:pt idx="4" formatCode="0">
                  <c:v>2022</c:v>
                </c:pt>
                <c:pt idx="5" formatCode="0">
                  <c:v>2023</c:v>
                </c:pt>
                <c:pt idx="6" formatCode="0">
                  <c:v>2024</c:v>
                </c:pt>
                <c:pt idx="7" formatCode="0">
                  <c:v>2025</c:v>
                </c:pt>
                <c:pt idx="8" formatCode="0">
                  <c:v>2026</c:v>
                </c:pt>
              </c:numCache>
            </c:numRef>
          </c:cat>
          <c:val>
            <c:numRef>
              <c:f>Sheet2!$B$18:$J$18</c:f>
              <c:numCache>
                <c:formatCode>#,##0</c:formatCode>
                <c:ptCount val="9"/>
                <c:pt idx="0">
                  <c:v>8203324</c:v>
                </c:pt>
                <c:pt idx="1">
                  <c:v>7850778</c:v>
                </c:pt>
                <c:pt idx="2">
                  <c:v>7267831</c:v>
                </c:pt>
                <c:pt idx="3">
                  <c:v>8357491</c:v>
                </c:pt>
                <c:pt idx="4">
                  <c:v>8850405</c:v>
                </c:pt>
                <c:pt idx="5">
                  <c:v>7926138</c:v>
                </c:pt>
                <c:pt idx="6">
                  <c:v>8497371</c:v>
                </c:pt>
                <c:pt idx="7">
                  <c:v>8169348</c:v>
                </c:pt>
                <c:pt idx="8">
                  <c:v>8034985</c:v>
                </c:pt>
              </c:numCache>
            </c:numRef>
          </c:val>
          <c:smooth val="0"/>
          <c:extLst>
            <c:ext xmlns:c16="http://schemas.microsoft.com/office/drawing/2014/chart" uri="{C3380CC4-5D6E-409C-BE32-E72D297353CC}">
              <c16:uniqueId val="{00000009-A128-41B8-9A28-F102343B5461}"/>
            </c:ext>
          </c:extLst>
        </c:ser>
        <c:dLbls>
          <c:showLegendKey val="0"/>
          <c:showVal val="0"/>
          <c:showCatName val="0"/>
          <c:showSerName val="0"/>
          <c:showPercent val="0"/>
          <c:showBubbleSize val="0"/>
        </c:dLbls>
        <c:smooth val="0"/>
        <c:axId val="1027031615"/>
        <c:axId val="1027027295"/>
        <c:extLst>
          <c:ext xmlns:c15="http://schemas.microsoft.com/office/drawing/2012/chart" uri="{02D57815-91ED-43cb-92C2-25804820EDAC}">
            <c15:filteredLineSeries>
              <c15:ser>
                <c:idx val="6"/>
                <c:order val="6"/>
                <c:tx>
                  <c:strRef>
                    <c:extLst>
                      <c:ext uri="{02D57815-91ED-43cb-92C2-25804820EDAC}">
                        <c15:formulaRef>
                          <c15:sqref>Sheet2!$A$19</c15:sqref>
                        </c15:formulaRef>
                      </c:ext>
                    </c:extLst>
                    <c:strCache>
                      <c:ptCount val="1"/>
                      <c:pt idx="0">
                        <c:v>    TOTAL ALL CLASSES</c:v>
                      </c:pt>
                    </c:strCache>
                  </c:strRef>
                </c:tx>
                <c:spPr>
                  <a:ln w="28575" cap="rnd">
                    <a:solidFill>
                      <a:schemeClr val="accent1">
                        <a:lumMod val="60000"/>
                      </a:schemeClr>
                    </a:solidFill>
                    <a:round/>
                  </a:ln>
                  <a:effectLst/>
                </c:spPr>
                <c:marker>
                  <c:symbol val="none"/>
                </c:marker>
                <c:cat>
                  <c:numRef>
                    <c:extLst>
                      <c:ext uri="{02D57815-91ED-43cb-92C2-25804820EDAC}">
                        <c15:formulaRef>
                          <c15:sqref>Sheet2!$B$13:$J$13</c15:sqref>
                        </c15:formulaRef>
                      </c:ext>
                    </c:extLst>
                    <c:numCache>
                      <c:formatCode>General</c:formatCode>
                      <c:ptCount val="9"/>
                      <c:pt idx="0">
                        <c:v>2018</c:v>
                      </c:pt>
                      <c:pt idx="1">
                        <c:v>2019</c:v>
                      </c:pt>
                      <c:pt idx="2">
                        <c:v>2020</c:v>
                      </c:pt>
                      <c:pt idx="3">
                        <c:v>2021</c:v>
                      </c:pt>
                      <c:pt idx="4" formatCode="0">
                        <c:v>2022</c:v>
                      </c:pt>
                      <c:pt idx="5" formatCode="0">
                        <c:v>2023</c:v>
                      </c:pt>
                      <c:pt idx="6" formatCode="0">
                        <c:v>2024</c:v>
                      </c:pt>
                      <c:pt idx="7" formatCode="0">
                        <c:v>2025</c:v>
                      </c:pt>
                      <c:pt idx="8" formatCode="0">
                        <c:v>2026</c:v>
                      </c:pt>
                    </c:numCache>
                  </c:numRef>
                </c:cat>
                <c:val>
                  <c:numRef>
                    <c:extLst>
                      <c:ext uri="{02D57815-91ED-43cb-92C2-25804820EDAC}">
                        <c15:formulaRef>
                          <c15:sqref>Sheet2!$B$19:$J$19</c15:sqref>
                        </c15:formulaRef>
                      </c:ext>
                    </c:extLst>
                    <c:numCache>
                      <c:formatCode>#,##0</c:formatCode>
                      <c:ptCount val="9"/>
                      <c:pt idx="0">
                        <c:v>141104231</c:v>
                      </c:pt>
                      <c:pt idx="1">
                        <c:v>146793841</c:v>
                      </c:pt>
                      <c:pt idx="2">
                        <c:v>150989301</c:v>
                      </c:pt>
                      <c:pt idx="3">
                        <c:v>155740697</c:v>
                      </c:pt>
                      <c:pt idx="4">
                        <c:v>165017990</c:v>
                      </c:pt>
                      <c:pt idx="5">
                        <c:v>173102297</c:v>
                      </c:pt>
                      <c:pt idx="6">
                        <c:v>184361757</c:v>
                      </c:pt>
                      <c:pt idx="7">
                        <c:v>196073113</c:v>
                      </c:pt>
                      <c:pt idx="8">
                        <c:v>204150588</c:v>
                      </c:pt>
                    </c:numCache>
                  </c:numRef>
                </c:val>
                <c:smooth val="0"/>
                <c:extLst>
                  <c:ext xmlns:c16="http://schemas.microsoft.com/office/drawing/2014/chart" uri="{C3380CC4-5D6E-409C-BE32-E72D297353CC}">
                    <c16:uniqueId val="{0000000A-A128-41B8-9A28-F102343B5461}"/>
                  </c:ext>
                </c:extLst>
              </c15:ser>
            </c15:filteredLineSeries>
          </c:ext>
        </c:extLst>
      </c:lineChart>
      <c:catAx>
        <c:axId val="102703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7027295"/>
        <c:crosses val="autoZero"/>
        <c:auto val="1"/>
        <c:lblAlgn val="ctr"/>
        <c:lblOffset val="100"/>
        <c:noMultiLvlLbl val="0"/>
      </c:catAx>
      <c:valAx>
        <c:axId val="102702729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7031615"/>
        <c:crosses val="autoZero"/>
        <c:crossBetween val="between"/>
        <c:dispUnits>
          <c:builtInUnit val="millions"/>
          <c:dispUnitsLbl>
            <c:layout>
              <c:manualLayout>
                <c:xMode val="edge"/>
                <c:yMode val="edge"/>
                <c:x val="4.7222222222222221E-2"/>
                <c:y val="0.37078703703703703"/>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HOUGHTON ASSESSED VALUES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092825896762903"/>
          <c:y val="0.17634259259259263"/>
          <c:w val="0.83129396325459315"/>
          <c:h val="0.54380322251385238"/>
        </c:manualLayout>
      </c:layout>
      <c:lineChart>
        <c:grouping val="standard"/>
        <c:varyColors val="0"/>
        <c:ser>
          <c:idx val="0"/>
          <c:order val="0"/>
          <c:tx>
            <c:strRef>
              <c:f>Sheet2!$A$3</c:f>
              <c:strCache>
                <c:ptCount val="1"/>
                <c:pt idx="0">
                  <c:v>ASSESSED VALUES</c:v>
                </c:pt>
              </c:strCache>
            </c:strRef>
          </c:tx>
          <c:spPr>
            <a:ln w="28575" cap="rnd">
              <a:solidFill>
                <a:schemeClr val="accent1"/>
              </a:solidFill>
              <a:round/>
            </a:ln>
            <a:effectLst/>
          </c:spPr>
          <c:marker>
            <c:symbol val="none"/>
          </c:marker>
          <c:cat>
            <c:numRef>
              <c:f>Sheet2!$B$3:$J$3</c:f>
              <c:numCache>
                <c:formatCode>General</c:formatCode>
                <c:ptCount val="9"/>
                <c:pt idx="0">
                  <c:v>2018</c:v>
                </c:pt>
                <c:pt idx="1">
                  <c:v>2019</c:v>
                </c:pt>
                <c:pt idx="2">
                  <c:v>2020</c:v>
                </c:pt>
                <c:pt idx="3">
                  <c:v>2021</c:v>
                </c:pt>
                <c:pt idx="4" formatCode="0">
                  <c:v>2022</c:v>
                </c:pt>
                <c:pt idx="5" formatCode="0">
                  <c:v>2023</c:v>
                </c:pt>
                <c:pt idx="6" formatCode="0">
                  <c:v>2024</c:v>
                </c:pt>
                <c:pt idx="7" formatCode="0">
                  <c:v>2025</c:v>
                </c:pt>
                <c:pt idx="8" formatCode="0">
                  <c:v>2026</c:v>
                </c:pt>
              </c:numCache>
            </c:numRef>
          </c:cat>
          <c:val>
            <c:numRef>
              <c:f>Sheet2!$B$3:$J$3</c:f>
              <c:numCache>
                <c:formatCode>General</c:formatCode>
                <c:ptCount val="9"/>
                <c:pt idx="0">
                  <c:v>2018</c:v>
                </c:pt>
                <c:pt idx="1">
                  <c:v>2019</c:v>
                </c:pt>
                <c:pt idx="2">
                  <c:v>2020</c:v>
                </c:pt>
                <c:pt idx="3">
                  <c:v>2021</c:v>
                </c:pt>
                <c:pt idx="4" formatCode="0">
                  <c:v>2022</c:v>
                </c:pt>
                <c:pt idx="5" formatCode="0">
                  <c:v>2023</c:v>
                </c:pt>
                <c:pt idx="6" formatCode="0">
                  <c:v>2024</c:v>
                </c:pt>
                <c:pt idx="7" formatCode="0">
                  <c:v>2025</c:v>
                </c:pt>
                <c:pt idx="8" formatCode="0">
                  <c:v>2026</c:v>
                </c:pt>
              </c:numCache>
            </c:numRef>
          </c:val>
          <c:smooth val="0"/>
          <c:extLst>
            <c:ext xmlns:c16="http://schemas.microsoft.com/office/drawing/2014/chart" uri="{C3380CC4-5D6E-409C-BE32-E72D297353CC}">
              <c16:uniqueId val="{00000000-5CFE-4C83-9831-5B5F7C610785}"/>
            </c:ext>
          </c:extLst>
        </c:ser>
        <c:ser>
          <c:idx val="2"/>
          <c:order val="1"/>
          <c:tx>
            <c:strRef>
              <c:f>Sheet2!$A$4</c:f>
              <c:strCache>
                <c:ptCount val="1"/>
                <c:pt idx="0">
                  <c:v>Real Property</c:v>
                </c:pt>
              </c:strCache>
            </c:strRef>
          </c:tx>
          <c:spPr>
            <a:ln w="28575" cap="rnd">
              <a:solidFill>
                <a:schemeClr val="accent3"/>
              </a:solidFill>
              <a:round/>
            </a:ln>
            <a:effectLst/>
          </c:spPr>
          <c:marker>
            <c:symbol val="none"/>
          </c:marker>
          <c:cat>
            <c:numRef>
              <c:f>Sheet2!$B$3:$J$3</c:f>
              <c:numCache>
                <c:formatCode>General</c:formatCode>
                <c:ptCount val="9"/>
                <c:pt idx="0">
                  <c:v>2018</c:v>
                </c:pt>
                <c:pt idx="1">
                  <c:v>2019</c:v>
                </c:pt>
                <c:pt idx="2">
                  <c:v>2020</c:v>
                </c:pt>
                <c:pt idx="3">
                  <c:v>2021</c:v>
                </c:pt>
                <c:pt idx="4" formatCode="0">
                  <c:v>2022</c:v>
                </c:pt>
                <c:pt idx="5" formatCode="0">
                  <c:v>2023</c:v>
                </c:pt>
                <c:pt idx="6" formatCode="0">
                  <c:v>2024</c:v>
                </c:pt>
                <c:pt idx="7" formatCode="0">
                  <c:v>2025</c:v>
                </c:pt>
                <c:pt idx="8" formatCode="0">
                  <c:v>2026</c:v>
                </c:pt>
              </c:numCache>
            </c:numRef>
          </c:cat>
          <c:val>
            <c:numRef>
              <c:f>Sheet2!$B$4:$J$4</c:f>
              <c:numCache>
                <c:formatCode>#,##0</c:formatCode>
                <c:ptCount val="9"/>
                <c:pt idx="0">
                  <c:v>155011246</c:v>
                </c:pt>
                <c:pt idx="1">
                  <c:v>162235416</c:v>
                </c:pt>
                <c:pt idx="2">
                  <c:v>170342897</c:v>
                </c:pt>
                <c:pt idx="3">
                  <c:v>174280545</c:v>
                </c:pt>
                <c:pt idx="4">
                  <c:v>183749961</c:v>
                </c:pt>
                <c:pt idx="5">
                  <c:v>205730219</c:v>
                </c:pt>
                <c:pt idx="6">
                  <c:v>236844471</c:v>
                </c:pt>
                <c:pt idx="7">
                  <c:v>261322476</c:v>
                </c:pt>
                <c:pt idx="8">
                  <c:v>278510410</c:v>
                </c:pt>
              </c:numCache>
            </c:numRef>
          </c:val>
          <c:smooth val="0"/>
          <c:extLst>
            <c:ext xmlns:c16="http://schemas.microsoft.com/office/drawing/2014/chart" uri="{C3380CC4-5D6E-409C-BE32-E72D297353CC}">
              <c16:uniqueId val="{00000001-5CFE-4C83-9831-5B5F7C610785}"/>
            </c:ext>
          </c:extLst>
        </c:ser>
        <c:ser>
          <c:idx val="3"/>
          <c:order val="2"/>
          <c:tx>
            <c:strRef>
              <c:f>Sheet2!$A$5</c:f>
              <c:strCache>
                <c:ptCount val="1"/>
                <c:pt idx="0">
                  <c:v>Commercial Property</c:v>
                </c:pt>
              </c:strCache>
            </c:strRef>
          </c:tx>
          <c:spPr>
            <a:ln w="28575" cap="rnd">
              <a:solidFill>
                <a:schemeClr val="accent4"/>
              </a:solidFill>
              <a:round/>
            </a:ln>
            <a:effectLst/>
          </c:spPr>
          <c:marker>
            <c:symbol val="none"/>
          </c:marker>
          <c:dLbls>
            <c:dLbl>
              <c:idx val="0"/>
              <c:layout>
                <c:manualLayout>
                  <c:x val="-4.1666666666666664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FE-4C83-9831-5B5F7C610785}"/>
                </c:ext>
              </c:extLst>
            </c:dLbl>
            <c:dLbl>
              <c:idx val="8"/>
              <c:layout>
                <c:manualLayout>
                  <c:x val="-4.1666666666666664E-2"/>
                  <c:y val="-3.7426900584795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FE-4C83-9831-5B5F7C6107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Sheet2!$B$3:$J$3</c:f>
              <c:numCache>
                <c:formatCode>General</c:formatCode>
                <c:ptCount val="9"/>
                <c:pt idx="0">
                  <c:v>2018</c:v>
                </c:pt>
                <c:pt idx="1">
                  <c:v>2019</c:v>
                </c:pt>
                <c:pt idx="2">
                  <c:v>2020</c:v>
                </c:pt>
                <c:pt idx="3">
                  <c:v>2021</c:v>
                </c:pt>
                <c:pt idx="4" formatCode="0">
                  <c:v>2022</c:v>
                </c:pt>
                <c:pt idx="5" formatCode="0">
                  <c:v>2023</c:v>
                </c:pt>
                <c:pt idx="6" formatCode="0">
                  <c:v>2024</c:v>
                </c:pt>
                <c:pt idx="7" formatCode="0">
                  <c:v>2025</c:v>
                </c:pt>
                <c:pt idx="8" formatCode="0">
                  <c:v>2026</c:v>
                </c:pt>
              </c:numCache>
            </c:numRef>
          </c:cat>
          <c:val>
            <c:numRef>
              <c:f>Sheet2!$B$5:$J$5</c:f>
              <c:numCache>
                <c:formatCode>#,##0</c:formatCode>
                <c:ptCount val="9"/>
                <c:pt idx="0">
                  <c:v>57044081</c:v>
                </c:pt>
                <c:pt idx="1">
                  <c:v>61010282</c:v>
                </c:pt>
                <c:pt idx="2">
                  <c:v>63921660</c:v>
                </c:pt>
                <c:pt idx="3">
                  <c:v>64048113</c:v>
                </c:pt>
                <c:pt idx="4">
                  <c:v>68033871</c:v>
                </c:pt>
                <c:pt idx="5">
                  <c:v>75670386</c:v>
                </c:pt>
                <c:pt idx="6">
                  <c:v>83352719</c:v>
                </c:pt>
                <c:pt idx="7">
                  <c:v>91034462</c:v>
                </c:pt>
                <c:pt idx="8">
                  <c:v>97025285</c:v>
                </c:pt>
              </c:numCache>
            </c:numRef>
          </c:val>
          <c:smooth val="0"/>
          <c:extLst>
            <c:ext xmlns:c16="http://schemas.microsoft.com/office/drawing/2014/chart" uri="{C3380CC4-5D6E-409C-BE32-E72D297353CC}">
              <c16:uniqueId val="{00000004-5CFE-4C83-9831-5B5F7C610785}"/>
            </c:ext>
          </c:extLst>
        </c:ser>
        <c:ser>
          <c:idx val="4"/>
          <c:order val="3"/>
          <c:tx>
            <c:strRef>
              <c:f>Sheet2!$A$6</c:f>
              <c:strCache>
                <c:ptCount val="1"/>
                <c:pt idx="0">
                  <c:v>Industrial Property</c:v>
                </c:pt>
              </c:strCache>
            </c:strRef>
          </c:tx>
          <c:spPr>
            <a:ln w="28575" cap="rnd">
              <a:solidFill>
                <a:schemeClr val="accent5"/>
              </a:solidFill>
              <a:round/>
            </a:ln>
            <a:effectLst/>
          </c:spPr>
          <c:marker>
            <c:symbol val="none"/>
          </c:marker>
          <c:cat>
            <c:numRef>
              <c:f>Sheet2!$B$3:$J$3</c:f>
              <c:numCache>
                <c:formatCode>General</c:formatCode>
                <c:ptCount val="9"/>
                <c:pt idx="0">
                  <c:v>2018</c:v>
                </c:pt>
                <c:pt idx="1">
                  <c:v>2019</c:v>
                </c:pt>
                <c:pt idx="2">
                  <c:v>2020</c:v>
                </c:pt>
                <c:pt idx="3">
                  <c:v>2021</c:v>
                </c:pt>
                <c:pt idx="4" formatCode="0">
                  <c:v>2022</c:v>
                </c:pt>
                <c:pt idx="5" formatCode="0">
                  <c:v>2023</c:v>
                </c:pt>
                <c:pt idx="6" formatCode="0">
                  <c:v>2024</c:v>
                </c:pt>
                <c:pt idx="7" formatCode="0">
                  <c:v>2025</c:v>
                </c:pt>
                <c:pt idx="8" formatCode="0">
                  <c:v>2026</c:v>
                </c:pt>
              </c:numCache>
            </c:numRef>
          </c:cat>
          <c:val>
            <c:numRef>
              <c:f>Sheet2!$B$6:$J$6</c:f>
              <c:numCache>
                <c:formatCode>#,##0</c:formatCode>
                <c:ptCount val="9"/>
                <c:pt idx="0">
                  <c:v>605740</c:v>
                </c:pt>
                <c:pt idx="1">
                  <c:v>609769</c:v>
                </c:pt>
                <c:pt idx="2">
                  <c:v>625298</c:v>
                </c:pt>
                <c:pt idx="3">
                  <c:v>1314953</c:v>
                </c:pt>
                <c:pt idx="4">
                  <c:v>1313255</c:v>
                </c:pt>
                <c:pt idx="5">
                  <c:v>1313313</c:v>
                </c:pt>
                <c:pt idx="6">
                  <c:v>1504855</c:v>
                </c:pt>
                <c:pt idx="7">
                  <c:v>1700082</c:v>
                </c:pt>
                <c:pt idx="8">
                  <c:v>1754427</c:v>
                </c:pt>
              </c:numCache>
            </c:numRef>
          </c:val>
          <c:smooth val="0"/>
          <c:extLst>
            <c:ext xmlns:c16="http://schemas.microsoft.com/office/drawing/2014/chart" uri="{C3380CC4-5D6E-409C-BE32-E72D297353CC}">
              <c16:uniqueId val="{00000005-5CFE-4C83-9831-5B5F7C610785}"/>
            </c:ext>
          </c:extLst>
        </c:ser>
        <c:ser>
          <c:idx val="5"/>
          <c:order val="4"/>
          <c:tx>
            <c:strRef>
              <c:f>Sheet2!$A$7</c:f>
              <c:strCache>
                <c:ptCount val="1"/>
                <c:pt idx="0">
                  <c:v>Residential Property</c:v>
                </c:pt>
              </c:strCache>
            </c:strRef>
          </c:tx>
          <c:spPr>
            <a:ln w="28575" cap="rnd">
              <a:solidFill>
                <a:schemeClr val="accent6"/>
              </a:solidFill>
              <a:round/>
            </a:ln>
            <a:effectLst/>
          </c:spPr>
          <c:marker>
            <c:symbol val="none"/>
          </c:marker>
          <c:dLbls>
            <c:dLbl>
              <c:idx val="0"/>
              <c:layout>
                <c:manualLayout>
                  <c:x val="-5.2777777777777778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FE-4C83-9831-5B5F7C610785}"/>
                </c:ext>
              </c:extLst>
            </c:dLbl>
            <c:dLbl>
              <c:idx val="8"/>
              <c:layout>
                <c:manualLayout>
                  <c:x val="-4.4444444444444446E-2"/>
                  <c:y val="-4.2105263157894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CFE-4C83-9831-5B5F7C6107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Sheet2!$B$3:$J$3</c:f>
              <c:numCache>
                <c:formatCode>General</c:formatCode>
                <c:ptCount val="9"/>
                <c:pt idx="0">
                  <c:v>2018</c:v>
                </c:pt>
                <c:pt idx="1">
                  <c:v>2019</c:v>
                </c:pt>
                <c:pt idx="2">
                  <c:v>2020</c:v>
                </c:pt>
                <c:pt idx="3">
                  <c:v>2021</c:v>
                </c:pt>
                <c:pt idx="4" formatCode="0">
                  <c:v>2022</c:v>
                </c:pt>
                <c:pt idx="5" formatCode="0">
                  <c:v>2023</c:v>
                </c:pt>
                <c:pt idx="6" formatCode="0">
                  <c:v>2024</c:v>
                </c:pt>
                <c:pt idx="7" formatCode="0">
                  <c:v>2025</c:v>
                </c:pt>
                <c:pt idx="8" formatCode="0">
                  <c:v>2026</c:v>
                </c:pt>
              </c:numCache>
            </c:numRef>
          </c:cat>
          <c:val>
            <c:numRef>
              <c:f>Sheet2!$B$7:$J$7</c:f>
              <c:numCache>
                <c:formatCode>#,##0</c:formatCode>
                <c:ptCount val="9"/>
                <c:pt idx="0">
                  <c:v>95567003</c:v>
                </c:pt>
                <c:pt idx="1">
                  <c:v>98820945</c:v>
                </c:pt>
                <c:pt idx="2">
                  <c:v>104249132</c:v>
                </c:pt>
                <c:pt idx="3">
                  <c:v>107370672</c:v>
                </c:pt>
                <c:pt idx="4">
                  <c:v>113419461</c:v>
                </c:pt>
                <c:pt idx="5">
                  <c:v>127514183</c:v>
                </c:pt>
                <c:pt idx="6">
                  <c:v>150023021</c:v>
                </c:pt>
                <c:pt idx="7">
                  <c:v>165904058</c:v>
                </c:pt>
                <c:pt idx="8">
                  <c:v>178362216</c:v>
                </c:pt>
              </c:numCache>
            </c:numRef>
          </c:val>
          <c:smooth val="0"/>
          <c:extLst>
            <c:ext xmlns:c16="http://schemas.microsoft.com/office/drawing/2014/chart" uri="{C3380CC4-5D6E-409C-BE32-E72D297353CC}">
              <c16:uniqueId val="{00000008-5CFE-4C83-9831-5B5F7C610785}"/>
            </c:ext>
          </c:extLst>
        </c:ser>
        <c:ser>
          <c:idx val="1"/>
          <c:order val="5"/>
          <c:tx>
            <c:strRef>
              <c:f>Sheet2!$A$8</c:f>
              <c:strCache>
                <c:ptCount val="1"/>
                <c:pt idx="0">
                  <c:v>Personal Property</c:v>
                </c:pt>
              </c:strCache>
            </c:strRef>
          </c:tx>
          <c:spPr>
            <a:ln w="28575" cap="rnd">
              <a:solidFill>
                <a:schemeClr val="accent2"/>
              </a:solidFill>
              <a:round/>
            </a:ln>
            <a:effectLst/>
          </c:spPr>
          <c:marker>
            <c:symbol val="none"/>
          </c:marker>
          <c:cat>
            <c:numRef>
              <c:f>Sheet2!$B$3:$J$3</c:f>
              <c:numCache>
                <c:formatCode>General</c:formatCode>
                <c:ptCount val="9"/>
                <c:pt idx="0">
                  <c:v>2018</c:v>
                </c:pt>
                <c:pt idx="1">
                  <c:v>2019</c:v>
                </c:pt>
                <c:pt idx="2">
                  <c:v>2020</c:v>
                </c:pt>
                <c:pt idx="3">
                  <c:v>2021</c:v>
                </c:pt>
                <c:pt idx="4" formatCode="0">
                  <c:v>2022</c:v>
                </c:pt>
                <c:pt idx="5" formatCode="0">
                  <c:v>2023</c:v>
                </c:pt>
                <c:pt idx="6" formatCode="0">
                  <c:v>2024</c:v>
                </c:pt>
                <c:pt idx="7" formatCode="0">
                  <c:v>2025</c:v>
                </c:pt>
                <c:pt idx="8" formatCode="0">
                  <c:v>2026</c:v>
                </c:pt>
              </c:numCache>
            </c:numRef>
          </c:cat>
          <c:val>
            <c:numRef>
              <c:f>Sheet2!$B$8:$J$8</c:f>
              <c:numCache>
                <c:formatCode>#,##0</c:formatCode>
                <c:ptCount val="9"/>
                <c:pt idx="0">
                  <c:v>8203324</c:v>
                </c:pt>
                <c:pt idx="1">
                  <c:v>7850176</c:v>
                </c:pt>
                <c:pt idx="2">
                  <c:v>7267831</c:v>
                </c:pt>
                <c:pt idx="3">
                  <c:v>8357491</c:v>
                </c:pt>
                <c:pt idx="4">
                  <c:v>8850405</c:v>
                </c:pt>
                <c:pt idx="5">
                  <c:v>7926138</c:v>
                </c:pt>
                <c:pt idx="6">
                  <c:v>8497371</c:v>
                </c:pt>
                <c:pt idx="7">
                  <c:v>8169348</c:v>
                </c:pt>
                <c:pt idx="8">
                  <c:v>8034985</c:v>
                </c:pt>
              </c:numCache>
            </c:numRef>
          </c:val>
          <c:smooth val="0"/>
          <c:extLst>
            <c:ext xmlns:c16="http://schemas.microsoft.com/office/drawing/2014/chart" uri="{C3380CC4-5D6E-409C-BE32-E72D297353CC}">
              <c16:uniqueId val="{00000009-5CFE-4C83-9831-5B5F7C610785}"/>
            </c:ext>
          </c:extLst>
        </c:ser>
        <c:dLbls>
          <c:showLegendKey val="0"/>
          <c:showVal val="0"/>
          <c:showCatName val="0"/>
          <c:showSerName val="0"/>
          <c:showPercent val="0"/>
          <c:showBubbleSize val="0"/>
        </c:dLbls>
        <c:smooth val="0"/>
        <c:axId val="2002135375"/>
        <c:axId val="2002137295"/>
        <c:extLst>
          <c:ext xmlns:c15="http://schemas.microsoft.com/office/drawing/2012/chart" uri="{02D57815-91ED-43cb-92C2-25804820EDAC}">
            <c15:filteredLineSeries>
              <c15:ser>
                <c:idx val="6"/>
                <c:order val="6"/>
                <c:tx>
                  <c:strRef>
                    <c:extLst>
                      <c:ext uri="{02D57815-91ED-43cb-92C2-25804820EDAC}">
                        <c15:formulaRef>
                          <c15:sqref>Sheet2!$A$9</c15:sqref>
                        </c15:formulaRef>
                      </c:ext>
                    </c:extLst>
                    <c:strCache>
                      <c:ptCount val="1"/>
                      <c:pt idx="0">
                        <c:v>    TOTAL ALL CLASSES</c:v>
                      </c:pt>
                    </c:strCache>
                  </c:strRef>
                </c:tx>
                <c:spPr>
                  <a:ln w="28575" cap="rnd">
                    <a:solidFill>
                      <a:schemeClr val="accent1">
                        <a:lumMod val="60000"/>
                      </a:schemeClr>
                    </a:solidFill>
                    <a:round/>
                  </a:ln>
                  <a:effectLst/>
                </c:spPr>
                <c:marker>
                  <c:symbol val="none"/>
                </c:marker>
                <c:cat>
                  <c:numRef>
                    <c:extLst>
                      <c:ext uri="{02D57815-91ED-43cb-92C2-25804820EDAC}">
                        <c15:formulaRef>
                          <c15:sqref>Sheet2!$B$3:$J$3</c15:sqref>
                        </c15:formulaRef>
                      </c:ext>
                    </c:extLst>
                    <c:numCache>
                      <c:formatCode>General</c:formatCode>
                      <c:ptCount val="9"/>
                      <c:pt idx="0">
                        <c:v>2018</c:v>
                      </c:pt>
                      <c:pt idx="1">
                        <c:v>2019</c:v>
                      </c:pt>
                      <c:pt idx="2">
                        <c:v>2020</c:v>
                      </c:pt>
                      <c:pt idx="3">
                        <c:v>2021</c:v>
                      </c:pt>
                      <c:pt idx="4" formatCode="0">
                        <c:v>2022</c:v>
                      </c:pt>
                      <c:pt idx="5" formatCode="0">
                        <c:v>2023</c:v>
                      </c:pt>
                      <c:pt idx="6" formatCode="0">
                        <c:v>2024</c:v>
                      </c:pt>
                      <c:pt idx="7" formatCode="0">
                        <c:v>2025</c:v>
                      </c:pt>
                      <c:pt idx="8" formatCode="0">
                        <c:v>2026</c:v>
                      </c:pt>
                    </c:numCache>
                  </c:numRef>
                </c:cat>
                <c:val>
                  <c:numRef>
                    <c:extLst>
                      <c:ext uri="{02D57815-91ED-43cb-92C2-25804820EDAC}">
                        <c15:formulaRef>
                          <c15:sqref>Sheet2!$B$9:$J$9</c15:sqref>
                        </c15:formulaRef>
                      </c:ext>
                    </c:extLst>
                    <c:numCache>
                      <c:formatCode>#,##0</c:formatCode>
                      <c:ptCount val="9"/>
                      <c:pt idx="0">
                        <c:v>163214570</c:v>
                      </c:pt>
                      <c:pt idx="1">
                        <c:v>170085596</c:v>
                      </c:pt>
                      <c:pt idx="2">
                        <c:v>177610728</c:v>
                      </c:pt>
                      <c:pt idx="3">
                        <c:v>182638036</c:v>
                      </c:pt>
                      <c:pt idx="4">
                        <c:v>192600366</c:v>
                      </c:pt>
                      <c:pt idx="5">
                        <c:v>213656357</c:v>
                      </c:pt>
                      <c:pt idx="6">
                        <c:v>245341842</c:v>
                      </c:pt>
                      <c:pt idx="7">
                        <c:v>269491824</c:v>
                      </c:pt>
                      <c:pt idx="8">
                        <c:v>285176913</c:v>
                      </c:pt>
                    </c:numCache>
                  </c:numRef>
                </c:val>
                <c:smooth val="0"/>
                <c:extLst>
                  <c:ext xmlns:c16="http://schemas.microsoft.com/office/drawing/2014/chart" uri="{C3380CC4-5D6E-409C-BE32-E72D297353CC}">
                    <c16:uniqueId val="{0000000A-5CFE-4C83-9831-5B5F7C610785}"/>
                  </c:ext>
                </c:extLst>
              </c15:ser>
            </c15:filteredLineSeries>
          </c:ext>
        </c:extLst>
      </c:lineChart>
      <c:catAx>
        <c:axId val="2002135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137295"/>
        <c:crosses val="autoZero"/>
        <c:auto val="1"/>
        <c:lblAlgn val="ctr"/>
        <c:lblOffset val="100"/>
        <c:noMultiLvlLbl val="0"/>
      </c:catAx>
      <c:valAx>
        <c:axId val="2002137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135375"/>
        <c:crosses val="autoZero"/>
        <c:crossBetween val="between"/>
        <c:dispUnits>
          <c:builtInUnit val="millions"/>
          <c:dispUnitsLbl>
            <c:layout>
              <c:manualLayout>
                <c:xMode val="edge"/>
                <c:yMode val="edge"/>
                <c:x val="3.0555555555555555E-2"/>
                <c:y val="0.3383796296296297"/>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Houghton DDA and TIF Values/Capture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893205058673424"/>
          <c:y val="0.10169294825638106"/>
          <c:w val="0.74615172107226679"/>
          <c:h val="0.64277673959112336"/>
        </c:manualLayout>
      </c:layout>
      <c:lineChart>
        <c:grouping val="standard"/>
        <c:varyColors val="0"/>
        <c:ser>
          <c:idx val="0"/>
          <c:order val="0"/>
          <c:tx>
            <c:strRef>
              <c:f>Sheet1!$B$1</c:f>
              <c:strCache>
                <c:ptCount val="1"/>
                <c:pt idx="0">
                  <c:v>DDA VALUE</c:v>
                </c:pt>
              </c:strCache>
            </c:strRef>
          </c:tx>
          <c:spPr>
            <a:ln w="28575" cap="rnd">
              <a:solidFill>
                <a:schemeClr val="accent6"/>
              </a:solidFill>
              <a:round/>
            </a:ln>
            <a:effectLst/>
          </c:spPr>
          <c:marker>
            <c:symbol val="circle"/>
            <c:size val="5"/>
            <c:spPr>
              <a:solidFill>
                <a:schemeClr val="accent1"/>
              </a:solidFill>
              <a:ln w="9525">
                <a:solidFill>
                  <a:schemeClr val="accent6"/>
                </a:solidFill>
              </a:ln>
              <a:effectLst/>
            </c:spPr>
          </c:marker>
          <c:dLbls>
            <c:dLbl>
              <c:idx val="0"/>
              <c:layout>
                <c:manualLayout>
                  <c:x val="-1.8221721700961851E-2"/>
                  <c:y val="-4.109307138459706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DA-48CE-873A-66C01613CAB9}"/>
                </c:ext>
              </c:extLst>
            </c:dLbl>
            <c:dLbl>
              <c:idx val="10"/>
              <c:delete val="1"/>
              <c:extLst>
                <c:ext xmlns:c15="http://schemas.microsoft.com/office/drawing/2012/chart" uri="{CE6537A1-D6FC-4f65-9D91-7224C49458BB}"/>
                <c:ext xmlns:c16="http://schemas.microsoft.com/office/drawing/2014/chart" uri="{C3380CC4-5D6E-409C-BE32-E72D297353CC}">
                  <c16:uniqueId val="{00000001-06DA-48CE-873A-66C01613CAB9}"/>
                </c:ext>
              </c:extLst>
            </c:dLbl>
            <c:dLbl>
              <c:idx val="11"/>
              <c:delete val="1"/>
              <c:extLst>
                <c:ext xmlns:c15="http://schemas.microsoft.com/office/drawing/2012/chart" uri="{CE6537A1-D6FC-4f65-9D91-7224C49458BB}"/>
                <c:ext xmlns:c16="http://schemas.microsoft.com/office/drawing/2014/chart" uri="{C3380CC4-5D6E-409C-BE32-E72D297353CC}">
                  <c16:uniqueId val="{00000002-06DA-48CE-873A-66C01613CAB9}"/>
                </c:ext>
              </c:extLst>
            </c:dLbl>
            <c:dLbl>
              <c:idx val="12"/>
              <c:delete val="1"/>
              <c:extLst>
                <c:ext xmlns:c15="http://schemas.microsoft.com/office/drawing/2012/chart" uri="{CE6537A1-D6FC-4f65-9D91-7224C49458BB}"/>
                <c:ext xmlns:c16="http://schemas.microsoft.com/office/drawing/2014/chart" uri="{C3380CC4-5D6E-409C-BE32-E72D297353CC}">
                  <c16:uniqueId val="{00000003-06DA-48CE-873A-66C01613CAB9}"/>
                </c:ext>
              </c:extLst>
            </c:dLbl>
            <c:dLbl>
              <c:idx val="13"/>
              <c:delete val="1"/>
              <c:extLst>
                <c:ext xmlns:c15="http://schemas.microsoft.com/office/drawing/2012/chart" uri="{CE6537A1-D6FC-4f65-9D91-7224C49458BB}"/>
                <c:ext xmlns:c16="http://schemas.microsoft.com/office/drawing/2014/chart" uri="{C3380CC4-5D6E-409C-BE32-E72D297353CC}">
                  <c16:uniqueId val="{00000004-06DA-48CE-873A-66C01613CAB9}"/>
                </c:ext>
              </c:extLst>
            </c:dLbl>
            <c:dLbl>
              <c:idx val="14"/>
              <c:delete val="1"/>
              <c:extLst>
                <c:ext xmlns:c15="http://schemas.microsoft.com/office/drawing/2012/chart" uri="{CE6537A1-D6FC-4f65-9D91-7224C49458BB}"/>
                <c:ext xmlns:c16="http://schemas.microsoft.com/office/drawing/2014/chart" uri="{C3380CC4-5D6E-409C-BE32-E72D297353CC}">
                  <c16:uniqueId val="{00000005-06DA-48CE-873A-66C01613CAB9}"/>
                </c:ext>
              </c:extLst>
            </c:dLbl>
            <c:dLbl>
              <c:idx val="15"/>
              <c:delete val="1"/>
              <c:extLst>
                <c:ext xmlns:c15="http://schemas.microsoft.com/office/drawing/2012/chart" uri="{CE6537A1-D6FC-4f65-9D91-7224C49458BB}"/>
                <c:ext xmlns:c16="http://schemas.microsoft.com/office/drawing/2014/chart" uri="{C3380CC4-5D6E-409C-BE32-E72D297353CC}">
                  <c16:uniqueId val="{00000006-06DA-48CE-873A-66C01613CAB9}"/>
                </c:ext>
              </c:extLst>
            </c:dLbl>
            <c:dLbl>
              <c:idx val="16"/>
              <c:delete val="1"/>
              <c:extLst>
                <c:ext xmlns:c15="http://schemas.microsoft.com/office/drawing/2012/chart" uri="{CE6537A1-D6FC-4f65-9D91-7224C49458BB}"/>
                <c:ext xmlns:c16="http://schemas.microsoft.com/office/drawing/2014/chart" uri="{C3380CC4-5D6E-409C-BE32-E72D297353CC}">
                  <c16:uniqueId val="{00000007-06DA-48CE-873A-66C01613CAB9}"/>
                </c:ext>
              </c:extLst>
            </c:dLbl>
            <c:dLbl>
              <c:idx val="17"/>
              <c:delete val="1"/>
              <c:extLst>
                <c:ext xmlns:c15="http://schemas.microsoft.com/office/drawing/2012/chart" uri="{CE6537A1-D6FC-4f65-9D91-7224C49458BB}"/>
                <c:ext xmlns:c16="http://schemas.microsoft.com/office/drawing/2014/chart" uri="{C3380CC4-5D6E-409C-BE32-E72D297353CC}">
                  <c16:uniqueId val="{00000008-06DA-48CE-873A-66C01613CAB9}"/>
                </c:ext>
              </c:extLst>
            </c:dLbl>
            <c:dLbl>
              <c:idx val="18"/>
              <c:delete val="1"/>
              <c:extLst>
                <c:ext xmlns:c15="http://schemas.microsoft.com/office/drawing/2012/chart" uri="{CE6537A1-D6FC-4f65-9D91-7224C49458BB}"/>
                <c:ext xmlns:c16="http://schemas.microsoft.com/office/drawing/2014/chart" uri="{C3380CC4-5D6E-409C-BE32-E72D297353CC}">
                  <c16:uniqueId val="{00000009-06DA-48CE-873A-66C01613CAB9}"/>
                </c:ext>
              </c:extLst>
            </c:dLbl>
            <c:dLbl>
              <c:idx val="19"/>
              <c:delete val="1"/>
              <c:extLst>
                <c:ext xmlns:c15="http://schemas.microsoft.com/office/drawing/2012/chart" uri="{CE6537A1-D6FC-4f65-9D91-7224C49458BB}"/>
                <c:ext xmlns:c16="http://schemas.microsoft.com/office/drawing/2014/chart" uri="{C3380CC4-5D6E-409C-BE32-E72D297353CC}">
                  <c16:uniqueId val="{0000000A-06DA-48CE-873A-66C01613CAB9}"/>
                </c:ext>
              </c:extLst>
            </c:dLbl>
            <c:dLbl>
              <c:idx val="20"/>
              <c:layout>
                <c:manualLayout>
                  <c:x val="-3.478692324729081E-2"/>
                  <c:y val="5.753029993843589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6DA-48CE-873A-66C01613CAB9}"/>
                </c:ext>
              </c:extLst>
            </c:dLbl>
            <c:dLbl>
              <c:idx val="21"/>
              <c:delete val="1"/>
              <c:extLst>
                <c:ext xmlns:c15="http://schemas.microsoft.com/office/drawing/2012/chart" uri="{CE6537A1-D6FC-4f65-9D91-7224C49458BB}"/>
                <c:ext xmlns:c16="http://schemas.microsoft.com/office/drawing/2014/chart" uri="{C3380CC4-5D6E-409C-BE32-E72D297353CC}">
                  <c16:uniqueId val="{0000000C-06DA-48CE-873A-66C01613CAB9}"/>
                </c:ext>
              </c:extLst>
            </c:dLbl>
            <c:dLbl>
              <c:idx val="22"/>
              <c:delete val="1"/>
              <c:extLst>
                <c:ext xmlns:c15="http://schemas.microsoft.com/office/drawing/2012/chart" uri="{CE6537A1-D6FC-4f65-9D91-7224C49458BB}"/>
                <c:ext xmlns:c16="http://schemas.microsoft.com/office/drawing/2014/chart" uri="{C3380CC4-5D6E-409C-BE32-E72D297353CC}">
                  <c16:uniqueId val="{0000000D-06DA-48CE-873A-66C01613CAB9}"/>
                </c:ext>
              </c:extLst>
            </c:dLbl>
            <c:dLbl>
              <c:idx val="23"/>
              <c:delete val="1"/>
              <c:extLst>
                <c:ext xmlns:c15="http://schemas.microsoft.com/office/drawing/2012/chart" uri="{CE6537A1-D6FC-4f65-9D91-7224C49458BB}"/>
                <c:ext xmlns:c16="http://schemas.microsoft.com/office/drawing/2014/chart" uri="{C3380CC4-5D6E-409C-BE32-E72D297353CC}">
                  <c16:uniqueId val="{0000000E-06DA-48CE-873A-66C01613CAB9}"/>
                </c:ext>
              </c:extLst>
            </c:dLbl>
            <c:dLbl>
              <c:idx val="24"/>
              <c:delete val="1"/>
              <c:extLst>
                <c:ext xmlns:c15="http://schemas.microsoft.com/office/drawing/2012/chart" uri="{CE6537A1-D6FC-4f65-9D91-7224C49458BB}"/>
                <c:ext xmlns:c16="http://schemas.microsoft.com/office/drawing/2014/chart" uri="{C3380CC4-5D6E-409C-BE32-E72D297353CC}">
                  <c16:uniqueId val="{0000000F-06DA-48CE-873A-66C01613CAB9}"/>
                </c:ext>
              </c:extLst>
            </c:dLbl>
            <c:dLbl>
              <c:idx val="25"/>
              <c:delete val="1"/>
              <c:extLst>
                <c:ext xmlns:c15="http://schemas.microsoft.com/office/drawing/2012/chart" uri="{CE6537A1-D6FC-4f65-9D91-7224C49458BB}"/>
                <c:ext xmlns:c16="http://schemas.microsoft.com/office/drawing/2014/chart" uri="{C3380CC4-5D6E-409C-BE32-E72D297353CC}">
                  <c16:uniqueId val="{00000010-06DA-48CE-873A-66C01613CAB9}"/>
                </c:ext>
              </c:extLst>
            </c:dLbl>
            <c:dLbl>
              <c:idx val="26"/>
              <c:delete val="1"/>
              <c:extLst>
                <c:ext xmlns:c15="http://schemas.microsoft.com/office/drawing/2012/chart" uri="{CE6537A1-D6FC-4f65-9D91-7224C49458BB}"/>
                <c:ext xmlns:c16="http://schemas.microsoft.com/office/drawing/2014/chart" uri="{C3380CC4-5D6E-409C-BE32-E72D297353CC}">
                  <c16:uniqueId val="{00000011-06DA-48CE-873A-66C01613CAB9}"/>
                </c:ext>
              </c:extLst>
            </c:dLbl>
            <c:dLbl>
              <c:idx val="27"/>
              <c:delete val="1"/>
              <c:extLst>
                <c:ext xmlns:c15="http://schemas.microsoft.com/office/drawing/2012/chart" uri="{CE6537A1-D6FC-4f65-9D91-7224C49458BB}"/>
                <c:ext xmlns:c16="http://schemas.microsoft.com/office/drawing/2014/chart" uri="{C3380CC4-5D6E-409C-BE32-E72D297353CC}">
                  <c16:uniqueId val="{00000012-06DA-48CE-873A-66C01613CAB9}"/>
                </c:ext>
              </c:extLst>
            </c:dLbl>
            <c:dLbl>
              <c:idx val="28"/>
              <c:delete val="1"/>
              <c:extLst>
                <c:ext xmlns:c15="http://schemas.microsoft.com/office/drawing/2012/chart" uri="{CE6537A1-D6FC-4f65-9D91-7224C49458BB}"/>
                <c:ext xmlns:c16="http://schemas.microsoft.com/office/drawing/2014/chart" uri="{C3380CC4-5D6E-409C-BE32-E72D297353CC}">
                  <c16:uniqueId val="{00000013-06DA-48CE-873A-66C01613CAB9}"/>
                </c:ext>
              </c:extLst>
            </c:dLbl>
            <c:dLbl>
              <c:idx val="29"/>
              <c:delete val="1"/>
              <c:extLst>
                <c:ext xmlns:c15="http://schemas.microsoft.com/office/drawing/2012/chart" uri="{CE6537A1-D6FC-4f65-9D91-7224C49458BB}"/>
                <c:ext xmlns:c16="http://schemas.microsoft.com/office/drawing/2014/chart" uri="{C3380CC4-5D6E-409C-BE32-E72D297353CC}">
                  <c16:uniqueId val="{00000014-06DA-48CE-873A-66C01613CAB9}"/>
                </c:ext>
              </c:extLst>
            </c:dLbl>
            <c:dLbl>
              <c:idx val="30"/>
              <c:layout>
                <c:manualLayout>
                  <c:x val="-4.3069524020455406E-2"/>
                  <c:y val="-5.753029993843589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6DA-48CE-873A-66C01613CAB9}"/>
                </c:ext>
              </c:extLst>
            </c:dLbl>
            <c:dLbl>
              <c:idx val="31"/>
              <c:delete val="1"/>
              <c:extLst>
                <c:ext xmlns:c15="http://schemas.microsoft.com/office/drawing/2012/chart" uri="{CE6537A1-D6FC-4f65-9D91-7224C49458BB}"/>
                <c:ext xmlns:c16="http://schemas.microsoft.com/office/drawing/2014/chart" uri="{C3380CC4-5D6E-409C-BE32-E72D297353CC}">
                  <c16:uniqueId val="{00000016-06DA-48CE-873A-66C01613CAB9}"/>
                </c:ext>
              </c:extLst>
            </c:dLbl>
            <c:dLbl>
              <c:idx val="32"/>
              <c:delete val="1"/>
              <c:extLst>
                <c:ext xmlns:c15="http://schemas.microsoft.com/office/drawing/2012/chart" uri="{CE6537A1-D6FC-4f65-9D91-7224C49458BB}"/>
                <c:ext xmlns:c16="http://schemas.microsoft.com/office/drawing/2014/chart" uri="{C3380CC4-5D6E-409C-BE32-E72D297353CC}">
                  <c16:uniqueId val="{00000017-06DA-48CE-873A-66C01613CAB9}"/>
                </c:ext>
              </c:extLst>
            </c:dLbl>
            <c:dLbl>
              <c:idx val="33"/>
              <c:delete val="1"/>
              <c:extLst>
                <c:ext xmlns:c15="http://schemas.microsoft.com/office/drawing/2012/chart" uri="{CE6537A1-D6FC-4f65-9D91-7224C49458BB}"/>
                <c:ext xmlns:c16="http://schemas.microsoft.com/office/drawing/2014/chart" uri="{C3380CC4-5D6E-409C-BE32-E72D297353CC}">
                  <c16:uniqueId val="{00000018-06DA-48CE-873A-66C01613CAB9}"/>
                </c:ext>
              </c:extLst>
            </c:dLbl>
            <c:dLbl>
              <c:idx val="34"/>
              <c:delete val="1"/>
              <c:extLst>
                <c:ext xmlns:c15="http://schemas.microsoft.com/office/drawing/2012/chart" uri="{CE6537A1-D6FC-4f65-9D91-7224C49458BB}"/>
                <c:ext xmlns:c16="http://schemas.microsoft.com/office/drawing/2014/chart" uri="{C3380CC4-5D6E-409C-BE32-E72D297353CC}">
                  <c16:uniqueId val="{00000019-06DA-48CE-873A-66C01613CAB9}"/>
                </c:ext>
              </c:extLst>
            </c:dLbl>
            <c:dLbl>
              <c:idx val="35"/>
              <c:delete val="1"/>
              <c:extLst>
                <c:ext xmlns:c15="http://schemas.microsoft.com/office/drawing/2012/chart" uri="{CE6537A1-D6FC-4f65-9D91-7224C49458BB}"/>
                <c:ext xmlns:c16="http://schemas.microsoft.com/office/drawing/2014/chart" uri="{C3380CC4-5D6E-409C-BE32-E72D297353CC}">
                  <c16:uniqueId val="{0000001A-06DA-48CE-873A-66C01613CAB9}"/>
                </c:ext>
              </c:extLst>
            </c:dLbl>
            <c:dLbl>
              <c:idx val="36"/>
              <c:delete val="1"/>
              <c:extLst>
                <c:ext xmlns:c15="http://schemas.microsoft.com/office/drawing/2012/chart" uri="{CE6537A1-D6FC-4f65-9D91-7224C49458BB}"/>
                <c:ext xmlns:c16="http://schemas.microsoft.com/office/drawing/2014/chart" uri="{C3380CC4-5D6E-409C-BE32-E72D297353CC}">
                  <c16:uniqueId val="{0000001B-06DA-48CE-873A-66C01613CAB9}"/>
                </c:ext>
              </c:extLst>
            </c:dLbl>
            <c:dLbl>
              <c:idx val="37"/>
              <c:layout>
                <c:manualLayout>
                  <c:x val="-5.4006031103427554E-2"/>
                  <c:y val="-7.683220006120813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6DA-48CE-873A-66C01613CAB9}"/>
                </c:ext>
              </c:extLst>
            </c:dLbl>
            <c:dLbl>
              <c:idx val="38"/>
              <c:delete val="1"/>
              <c:extLst>
                <c:ext xmlns:c15="http://schemas.microsoft.com/office/drawing/2012/chart" uri="{CE6537A1-D6FC-4f65-9D91-7224C49458BB}"/>
                <c:ext xmlns:c16="http://schemas.microsoft.com/office/drawing/2014/chart" uri="{C3380CC4-5D6E-409C-BE32-E72D297353CC}">
                  <c16:uniqueId val="{0000001D-06DA-48CE-873A-66C01613CAB9}"/>
                </c:ext>
              </c:extLst>
            </c:dLbl>
            <c:dLbl>
              <c:idx val="39"/>
              <c:delete val="1"/>
              <c:extLst>
                <c:ext xmlns:c15="http://schemas.microsoft.com/office/drawing/2012/chart" uri="{CE6537A1-D6FC-4f65-9D91-7224C49458BB}"/>
                <c:ext xmlns:c16="http://schemas.microsoft.com/office/drawing/2014/chart" uri="{C3380CC4-5D6E-409C-BE32-E72D297353CC}">
                  <c16:uniqueId val="{0000001E-06DA-48CE-873A-66C01613CAB9}"/>
                </c:ext>
              </c:extLst>
            </c:dLbl>
            <c:dLbl>
              <c:idx val="40"/>
              <c:delete val="1"/>
              <c:extLst>
                <c:ext xmlns:c15="http://schemas.microsoft.com/office/drawing/2012/chart" uri="{CE6537A1-D6FC-4f65-9D91-7224C49458BB}"/>
                <c:ext xmlns:c16="http://schemas.microsoft.com/office/drawing/2014/chart" uri="{C3380CC4-5D6E-409C-BE32-E72D297353CC}">
                  <c16:uniqueId val="{0000001F-06DA-48CE-873A-66C01613CAB9}"/>
                </c:ext>
              </c:extLst>
            </c:dLbl>
            <c:dLbl>
              <c:idx val="41"/>
              <c:delete val="1"/>
              <c:extLst>
                <c:ext xmlns:c15="http://schemas.microsoft.com/office/drawing/2012/chart" uri="{CE6537A1-D6FC-4f65-9D91-7224C49458BB}"/>
                <c:ext xmlns:c16="http://schemas.microsoft.com/office/drawing/2014/chart" uri="{C3380CC4-5D6E-409C-BE32-E72D297353CC}">
                  <c16:uniqueId val="{00000020-06DA-48CE-873A-66C01613CAB9}"/>
                </c:ext>
              </c:extLst>
            </c:dLbl>
            <c:dLbl>
              <c:idx val="42"/>
              <c:delete val="1"/>
              <c:extLst>
                <c:ext xmlns:c15="http://schemas.microsoft.com/office/drawing/2012/chart" uri="{CE6537A1-D6FC-4f65-9D91-7224C49458BB}"/>
                <c:ext xmlns:c16="http://schemas.microsoft.com/office/drawing/2014/chart" uri="{C3380CC4-5D6E-409C-BE32-E72D297353CC}">
                  <c16:uniqueId val="{00000021-06DA-48CE-873A-66C01613CAB9}"/>
                </c:ext>
              </c:extLst>
            </c:dLbl>
            <c:dLbl>
              <c:idx val="43"/>
              <c:layout>
                <c:manualLayout>
                  <c:x val="-0.12606466740236374"/>
                  <c:y val="-6.11867581256135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C-06DA-48CE-873A-66C01613CAB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Sheet1!$A$2:$A$45</c:f>
              <c:numCache>
                <c:formatCode>General</c:formatCode>
                <c:ptCount val="44"/>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pt idx="39">
                  <c:v>2022</c:v>
                </c:pt>
                <c:pt idx="40">
                  <c:v>2023</c:v>
                </c:pt>
                <c:pt idx="41">
                  <c:v>2024</c:v>
                </c:pt>
                <c:pt idx="42">
                  <c:v>2025</c:v>
                </c:pt>
                <c:pt idx="43">
                  <c:v>2026</c:v>
                </c:pt>
              </c:numCache>
            </c:numRef>
          </c:cat>
          <c:val>
            <c:numRef>
              <c:f>Sheet1!$B$2:$B$45</c:f>
              <c:numCache>
                <c:formatCode>#,##0</c:formatCode>
                <c:ptCount val="44"/>
                <c:pt idx="0">
                  <c:v>3761465</c:v>
                </c:pt>
                <c:pt idx="10">
                  <c:v>6353205</c:v>
                </c:pt>
                <c:pt idx="11">
                  <c:v>5677628</c:v>
                </c:pt>
                <c:pt idx="12">
                  <c:v>5942803</c:v>
                </c:pt>
                <c:pt idx="13">
                  <c:v>6146921</c:v>
                </c:pt>
                <c:pt idx="14">
                  <c:v>7233570</c:v>
                </c:pt>
                <c:pt idx="15">
                  <c:v>8392637</c:v>
                </c:pt>
                <c:pt idx="16">
                  <c:v>8380366</c:v>
                </c:pt>
                <c:pt idx="17">
                  <c:v>8442277</c:v>
                </c:pt>
                <c:pt idx="18">
                  <c:v>8357875</c:v>
                </c:pt>
                <c:pt idx="19">
                  <c:v>8254011</c:v>
                </c:pt>
                <c:pt idx="20">
                  <c:v>8904394</c:v>
                </c:pt>
                <c:pt idx="21">
                  <c:v>8838887</c:v>
                </c:pt>
                <c:pt idx="22">
                  <c:v>8566226</c:v>
                </c:pt>
                <c:pt idx="23">
                  <c:v>8268511</c:v>
                </c:pt>
                <c:pt idx="24">
                  <c:v>8219593</c:v>
                </c:pt>
                <c:pt idx="25">
                  <c:v>8211528</c:v>
                </c:pt>
                <c:pt idx="26">
                  <c:v>5881879</c:v>
                </c:pt>
                <c:pt idx="27">
                  <c:v>5497171</c:v>
                </c:pt>
                <c:pt idx="28">
                  <c:v>5726949</c:v>
                </c:pt>
                <c:pt idx="29">
                  <c:v>5814592</c:v>
                </c:pt>
                <c:pt idx="30">
                  <c:v>6074674</c:v>
                </c:pt>
                <c:pt idx="31">
                  <c:v>5777317</c:v>
                </c:pt>
                <c:pt idx="32">
                  <c:v>6753582</c:v>
                </c:pt>
                <c:pt idx="33">
                  <c:v>6929503</c:v>
                </c:pt>
                <c:pt idx="34">
                  <c:v>7408835</c:v>
                </c:pt>
                <c:pt idx="35">
                  <c:v>8080690</c:v>
                </c:pt>
                <c:pt idx="36">
                  <c:v>8050839</c:v>
                </c:pt>
                <c:pt idx="37">
                  <c:v>8597095</c:v>
                </c:pt>
                <c:pt idx="38">
                  <c:v>9101701</c:v>
                </c:pt>
                <c:pt idx="39">
                  <c:v>10807776</c:v>
                </c:pt>
                <c:pt idx="40">
                  <c:v>11624800</c:v>
                </c:pt>
                <c:pt idx="41">
                  <c:v>13014503</c:v>
                </c:pt>
                <c:pt idx="42">
                  <c:v>14200357</c:v>
                </c:pt>
                <c:pt idx="43">
                  <c:v>15992334</c:v>
                </c:pt>
              </c:numCache>
            </c:numRef>
          </c:val>
          <c:smooth val="0"/>
          <c:extLst>
            <c:ext xmlns:c16="http://schemas.microsoft.com/office/drawing/2014/chart" uri="{C3380CC4-5D6E-409C-BE32-E72D297353CC}">
              <c16:uniqueId val="{00000022-06DA-48CE-873A-66C01613CAB9}"/>
            </c:ext>
          </c:extLst>
        </c:ser>
        <c:ser>
          <c:idx val="4"/>
          <c:order val="4"/>
          <c:tx>
            <c:strRef>
              <c:f>Sheet1!$F$1</c:f>
              <c:strCache>
                <c:ptCount val="1"/>
                <c:pt idx="0">
                  <c:v>TIFA VALUE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11"/>
              <c:delete val="1"/>
              <c:extLst>
                <c:ext xmlns:c15="http://schemas.microsoft.com/office/drawing/2012/chart" uri="{CE6537A1-D6FC-4f65-9D91-7224C49458BB}"/>
                <c:ext xmlns:c16="http://schemas.microsoft.com/office/drawing/2014/chart" uri="{C3380CC4-5D6E-409C-BE32-E72D297353CC}">
                  <c16:uniqueId val="{00000023-06DA-48CE-873A-66C01613CAB9}"/>
                </c:ext>
              </c:extLst>
            </c:dLbl>
            <c:dLbl>
              <c:idx val="12"/>
              <c:delete val="1"/>
              <c:extLst>
                <c:ext xmlns:c15="http://schemas.microsoft.com/office/drawing/2012/chart" uri="{CE6537A1-D6FC-4f65-9D91-7224C49458BB}"/>
                <c:ext xmlns:c16="http://schemas.microsoft.com/office/drawing/2014/chart" uri="{C3380CC4-5D6E-409C-BE32-E72D297353CC}">
                  <c16:uniqueId val="{00000024-06DA-48CE-873A-66C01613CAB9}"/>
                </c:ext>
              </c:extLst>
            </c:dLbl>
            <c:dLbl>
              <c:idx val="13"/>
              <c:layout>
                <c:manualLayout>
                  <c:x val="-0.14743029376232775"/>
                  <c:y val="-3.287445710767765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6DA-48CE-873A-66C01613CAB9}"/>
                </c:ext>
              </c:extLst>
            </c:dLbl>
            <c:dLbl>
              <c:idx val="14"/>
              <c:delete val="1"/>
              <c:extLst>
                <c:ext xmlns:c15="http://schemas.microsoft.com/office/drawing/2012/chart" uri="{CE6537A1-D6FC-4f65-9D91-7224C49458BB}"/>
                <c:ext xmlns:c16="http://schemas.microsoft.com/office/drawing/2014/chart" uri="{C3380CC4-5D6E-409C-BE32-E72D297353CC}">
                  <c16:uniqueId val="{00000026-06DA-48CE-873A-66C01613CAB9}"/>
                </c:ext>
              </c:extLst>
            </c:dLbl>
            <c:dLbl>
              <c:idx val="15"/>
              <c:delete val="1"/>
              <c:extLst>
                <c:ext xmlns:c15="http://schemas.microsoft.com/office/drawing/2012/chart" uri="{CE6537A1-D6FC-4f65-9D91-7224C49458BB}"/>
                <c:ext xmlns:c16="http://schemas.microsoft.com/office/drawing/2014/chart" uri="{C3380CC4-5D6E-409C-BE32-E72D297353CC}">
                  <c16:uniqueId val="{00000027-06DA-48CE-873A-66C01613CAB9}"/>
                </c:ext>
              </c:extLst>
            </c:dLbl>
            <c:dLbl>
              <c:idx val="16"/>
              <c:delete val="1"/>
              <c:extLst>
                <c:ext xmlns:c15="http://schemas.microsoft.com/office/drawing/2012/chart" uri="{CE6537A1-D6FC-4f65-9D91-7224C49458BB}"/>
                <c:ext xmlns:c16="http://schemas.microsoft.com/office/drawing/2014/chart" uri="{C3380CC4-5D6E-409C-BE32-E72D297353CC}">
                  <c16:uniqueId val="{00000028-06DA-48CE-873A-66C01613CAB9}"/>
                </c:ext>
              </c:extLst>
            </c:dLbl>
            <c:dLbl>
              <c:idx val="17"/>
              <c:delete val="1"/>
              <c:extLst>
                <c:ext xmlns:c15="http://schemas.microsoft.com/office/drawing/2012/chart" uri="{CE6537A1-D6FC-4f65-9D91-7224C49458BB}"/>
                <c:ext xmlns:c16="http://schemas.microsoft.com/office/drawing/2014/chart" uri="{C3380CC4-5D6E-409C-BE32-E72D297353CC}">
                  <c16:uniqueId val="{00000029-06DA-48CE-873A-66C01613CAB9}"/>
                </c:ext>
              </c:extLst>
            </c:dLbl>
            <c:dLbl>
              <c:idx val="18"/>
              <c:delete val="1"/>
              <c:extLst>
                <c:ext xmlns:c15="http://schemas.microsoft.com/office/drawing/2012/chart" uri="{CE6537A1-D6FC-4f65-9D91-7224C49458BB}"/>
                <c:ext xmlns:c16="http://schemas.microsoft.com/office/drawing/2014/chart" uri="{C3380CC4-5D6E-409C-BE32-E72D297353CC}">
                  <c16:uniqueId val="{0000002A-06DA-48CE-873A-66C01613CAB9}"/>
                </c:ext>
              </c:extLst>
            </c:dLbl>
            <c:dLbl>
              <c:idx val="19"/>
              <c:delete val="1"/>
              <c:extLst>
                <c:ext xmlns:c15="http://schemas.microsoft.com/office/drawing/2012/chart" uri="{CE6537A1-D6FC-4f65-9D91-7224C49458BB}"/>
                <c:ext xmlns:c16="http://schemas.microsoft.com/office/drawing/2014/chart" uri="{C3380CC4-5D6E-409C-BE32-E72D297353CC}">
                  <c16:uniqueId val="{0000002B-06DA-48CE-873A-66C01613CAB9}"/>
                </c:ext>
              </c:extLst>
            </c:dLbl>
            <c:dLbl>
              <c:idx val="20"/>
              <c:delete val="1"/>
              <c:extLst>
                <c:ext xmlns:c15="http://schemas.microsoft.com/office/drawing/2012/chart" uri="{CE6537A1-D6FC-4f65-9D91-7224C49458BB}"/>
                <c:ext xmlns:c16="http://schemas.microsoft.com/office/drawing/2014/chart" uri="{C3380CC4-5D6E-409C-BE32-E72D297353CC}">
                  <c16:uniqueId val="{0000002C-06DA-48CE-873A-66C01613CAB9}"/>
                </c:ext>
              </c:extLst>
            </c:dLbl>
            <c:dLbl>
              <c:idx val="21"/>
              <c:delete val="1"/>
              <c:extLst>
                <c:ext xmlns:c15="http://schemas.microsoft.com/office/drawing/2012/chart" uri="{CE6537A1-D6FC-4f65-9D91-7224C49458BB}"/>
                <c:ext xmlns:c16="http://schemas.microsoft.com/office/drawing/2014/chart" uri="{C3380CC4-5D6E-409C-BE32-E72D297353CC}">
                  <c16:uniqueId val="{0000002D-06DA-48CE-873A-66C01613CAB9}"/>
                </c:ext>
              </c:extLst>
            </c:dLbl>
            <c:dLbl>
              <c:idx val="22"/>
              <c:delete val="1"/>
              <c:extLst>
                <c:ext xmlns:c15="http://schemas.microsoft.com/office/drawing/2012/chart" uri="{CE6537A1-D6FC-4f65-9D91-7224C49458BB}"/>
                <c:ext xmlns:c16="http://schemas.microsoft.com/office/drawing/2014/chart" uri="{C3380CC4-5D6E-409C-BE32-E72D297353CC}">
                  <c16:uniqueId val="{0000002E-06DA-48CE-873A-66C01613CAB9}"/>
                </c:ext>
              </c:extLst>
            </c:dLbl>
            <c:dLbl>
              <c:idx val="23"/>
              <c:layout>
                <c:manualLayout>
                  <c:x val="-0.14908681391696066"/>
                  <c:y val="-2.739538092306471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F-06DA-48CE-873A-66C01613CAB9}"/>
                </c:ext>
              </c:extLst>
            </c:dLbl>
            <c:dLbl>
              <c:idx val="24"/>
              <c:delete val="1"/>
              <c:extLst>
                <c:ext xmlns:c15="http://schemas.microsoft.com/office/drawing/2012/chart" uri="{CE6537A1-D6FC-4f65-9D91-7224C49458BB}"/>
                <c:ext xmlns:c16="http://schemas.microsoft.com/office/drawing/2014/chart" uri="{C3380CC4-5D6E-409C-BE32-E72D297353CC}">
                  <c16:uniqueId val="{00000030-06DA-48CE-873A-66C01613CAB9}"/>
                </c:ext>
              </c:extLst>
            </c:dLbl>
            <c:dLbl>
              <c:idx val="25"/>
              <c:delete val="1"/>
              <c:extLst>
                <c:ext xmlns:c15="http://schemas.microsoft.com/office/drawing/2012/chart" uri="{CE6537A1-D6FC-4f65-9D91-7224C49458BB}"/>
                <c:ext xmlns:c16="http://schemas.microsoft.com/office/drawing/2014/chart" uri="{C3380CC4-5D6E-409C-BE32-E72D297353CC}">
                  <c16:uniqueId val="{00000031-06DA-48CE-873A-66C01613CAB9}"/>
                </c:ext>
              </c:extLst>
            </c:dLbl>
            <c:dLbl>
              <c:idx val="26"/>
              <c:delete val="1"/>
              <c:extLst>
                <c:ext xmlns:c15="http://schemas.microsoft.com/office/drawing/2012/chart" uri="{CE6537A1-D6FC-4f65-9D91-7224C49458BB}"/>
                <c:ext xmlns:c16="http://schemas.microsoft.com/office/drawing/2014/chart" uri="{C3380CC4-5D6E-409C-BE32-E72D297353CC}">
                  <c16:uniqueId val="{00000032-06DA-48CE-873A-66C01613CAB9}"/>
                </c:ext>
              </c:extLst>
            </c:dLbl>
            <c:dLbl>
              <c:idx val="27"/>
              <c:delete val="1"/>
              <c:extLst>
                <c:ext xmlns:c15="http://schemas.microsoft.com/office/drawing/2012/chart" uri="{CE6537A1-D6FC-4f65-9D91-7224C49458BB}"/>
                <c:ext xmlns:c16="http://schemas.microsoft.com/office/drawing/2014/chart" uri="{C3380CC4-5D6E-409C-BE32-E72D297353CC}">
                  <c16:uniqueId val="{00000033-06DA-48CE-873A-66C01613CAB9}"/>
                </c:ext>
              </c:extLst>
            </c:dLbl>
            <c:dLbl>
              <c:idx val="28"/>
              <c:delete val="1"/>
              <c:extLst>
                <c:ext xmlns:c15="http://schemas.microsoft.com/office/drawing/2012/chart" uri="{CE6537A1-D6FC-4f65-9D91-7224C49458BB}"/>
                <c:ext xmlns:c16="http://schemas.microsoft.com/office/drawing/2014/chart" uri="{C3380CC4-5D6E-409C-BE32-E72D297353CC}">
                  <c16:uniqueId val="{00000034-06DA-48CE-873A-66C01613CAB9}"/>
                </c:ext>
              </c:extLst>
            </c:dLbl>
            <c:dLbl>
              <c:idx val="29"/>
              <c:delete val="1"/>
              <c:extLst>
                <c:ext xmlns:c15="http://schemas.microsoft.com/office/drawing/2012/chart" uri="{CE6537A1-D6FC-4f65-9D91-7224C49458BB}"/>
                <c:ext xmlns:c16="http://schemas.microsoft.com/office/drawing/2014/chart" uri="{C3380CC4-5D6E-409C-BE32-E72D297353CC}">
                  <c16:uniqueId val="{00000035-06DA-48CE-873A-66C01613CAB9}"/>
                </c:ext>
              </c:extLst>
            </c:dLbl>
            <c:dLbl>
              <c:idx val="30"/>
              <c:delete val="1"/>
              <c:extLst>
                <c:ext xmlns:c15="http://schemas.microsoft.com/office/drawing/2012/chart" uri="{CE6537A1-D6FC-4f65-9D91-7224C49458BB}"/>
                <c:ext xmlns:c16="http://schemas.microsoft.com/office/drawing/2014/chart" uri="{C3380CC4-5D6E-409C-BE32-E72D297353CC}">
                  <c16:uniqueId val="{00000036-06DA-48CE-873A-66C01613CAB9}"/>
                </c:ext>
              </c:extLst>
            </c:dLbl>
            <c:dLbl>
              <c:idx val="31"/>
              <c:delete val="1"/>
              <c:extLst>
                <c:ext xmlns:c15="http://schemas.microsoft.com/office/drawing/2012/chart" uri="{CE6537A1-D6FC-4f65-9D91-7224C49458BB}"/>
                <c:ext xmlns:c16="http://schemas.microsoft.com/office/drawing/2014/chart" uri="{C3380CC4-5D6E-409C-BE32-E72D297353CC}">
                  <c16:uniqueId val="{00000037-06DA-48CE-873A-66C01613CAB9}"/>
                </c:ext>
              </c:extLst>
            </c:dLbl>
            <c:dLbl>
              <c:idx val="32"/>
              <c:delete val="1"/>
              <c:extLst>
                <c:ext xmlns:c15="http://schemas.microsoft.com/office/drawing/2012/chart" uri="{CE6537A1-D6FC-4f65-9D91-7224C49458BB}"/>
                <c:ext xmlns:c16="http://schemas.microsoft.com/office/drawing/2014/chart" uri="{C3380CC4-5D6E-409C-BE32-E72D297353CC}">
                  <c16:uniqueId val="{00000038-06DA-48CE-873A-66C01613CAB9}"/>
                </c:ext>
              </c:extLst>
            </c:dLbl>
            <c:dLbl>
              <c:idx val="33"/>
              <c:delete val="1"/>
              <c:extLst>
                <c:ext xmlns:c15="http://schemas.microsoft.com/office/drawing/2012/chart" uri="{CE6537A1-D6FC-4f65-9D91-7224C49458BB}"/>
                <c:ext xmlns:c16="http://schemas.microsoft.com/office/drawing/2014/chart" uri="{C3380CC4-5D6E-409C-BE32-E72D297353CC}">
                  <c16:uniqueId val="{00000039-06DA-48CE-873A-66C01613CAB9}"/>
                </c:ext>
              </c:extLst>
            </c:dLbl>
            <c:dLbl>
              <c:idx val="34"/>
              <c:delete val="1"/>
              <c:extLst>
                <c:ext xmlns:c15="http://schemas.microsoft.com/office/drawing/2012/chart" uri="{CE6537A1-D6FC-4f65-9D91-7224C49458BB}"/>
                <c:ext xmlns:c16="http://schemas.microsoft.com/office/drawing/2014/chart" uri="{C3380CC4-5D6E-409C-BE32-E72D297353CC}">
                  <c16:uniqueId val="{0000003A-06DA-48CE-873A-66C01613CAB9}"/>
                </c:ext>
              </c:extLst>
            </c:dLbl>
            <c:dLbl>
              <c:idx val="35"/>
              <c:delete val="1"/>
              <c:extLst>
                <c:ext xmlns:c15="http://schemas.microsoft.com/office/drawing/2012/chart" uri="{CE6537A1-D6FC-4f65-9D91-7224C49458BB}"/>
                <c:ext xmlns:c16="http://schemas.microsoft.com/office/drawing/2014/chart" uri="{C3380CC4-5D6E-409C-BE32-E72D297353CC}">
                  <c16:uniqueId val="{0000003B-06DA-48CE-873A-66C01613CAB9}"/>
                </c:ext>
              </c:extLst>
            </c:dLbl>
            <c:dLbl>
              <c:idx val="36"/>
              <c:delete val="1"/>
              <c:extLst>
                <c:ext xmlns:c15="http://schemas.microsoft.com/office/drawing/2012/chart" uri="{CE6537A1-D6FC-4f65-9D91-7224C49458BB}"/>
                <c:ext xmlns:c16="http://schemas.microsoft.com/office/drawing/2014/chart" uri="{C3380CC4-5D6E-409C-BE32-E72D297353CC}">
                  <c16:uniqueId val="{0000003C-06DA-48CE-873A-66C01613CAB9}"/>
                </c:ext>
              </c:extLst>
            </c:dLbl>
            <c:dLbl>
              <c:idx val="37"/>
              <c:layout>
                <c:manualLayout>
                  <c:x val="-0.10601728989650532"/>
                  <c:y val="-6.574891421535528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D-06DA-48CE-873A-66C01613CAB9}"/>
                </c:ext>
              </c:extLst>
            </c:dLbl>
            <c:dLbl>
              <c:idx val="38"/>
              <c:delete val="1"/>
              <c:extLst>
                <c:ext xmlns:c15="http://schemas.microsoft.com/office/drawing/2012/chart" uri="{CE6537A1-D6FC-4f65-9D91-7224C49458BB}"/>
                <c:ext xmlns:c16="http://schemas.microsoft.com/office/drawing/2014/chart" uri="{C3380CC4-5D6E-409C-BE32-E72D297353CC}">
                  <c16:uniqueId val="{0000003E-06DA-48CE-873A-66C01613CAB9}"/>
                </c:ext>
              </c:extLst>
            </c:dLbl>
            <c:dLbl>
              <c:idx val="39"/>
              <c:delete val="1"/>
              <c:extLst>
                <c:ext xmlns:c15="http://schemas.microsoft.com/office/drawing/2012/chart" uri="{CE6537A1-D6FC-4f65-9D91-7224C49458BB}"/>
                <c:ext xmlns:c16="http://schemas.microsoft.com/office/drawing/2014/chart" uri="{C3380CC4-5D6E-409C-BE32-E72D297353CC}">
                  <c16:uniqueId val="{0000003F-06DA-48CE-873A-66C01613CAB9}"/>
                </c:ext>
              </c:extLst>
            </c:dLbl>
            <c:dLbl>
              <c:idx val="40"/>
              <c:delete val="1"/>
              <c:extLst>
                <c:ext xmlns:c15="http://schemas.microsoft.com/office/drawing/2012/chart" uri="{CE6537A1-D6FC-4f65-9D91-7224C49458BB}"/>
                <c:ext xmlns:c16="http://schemas.microsoft.com/office/drawing/2014/chart" uri="{C3380CC4-5D6E-409C-BE32-E72D297353CC}">
                  <c16:uniqueId val="{00000040-06DA-48CE-873A-66C01613CAB9}"/>
                </c:ext>
              </c:extLst>
            </c:dLbl>
            <c:dLbl>
              <c:idx val="41"/>
              <c:delete val="1"/>
              <c:extLst>
                <c:ext xmlns:c15="http://schemas.microsoft.com/office/drawing/2012/chart" uri="{CE6537A1-D6FC-4f65-9D91-7224C49458BB}"/>
                <c:ext xmlns:c16="http://schemas.microsoft.com/office/drawing/2014/chart" uri="{C3380CC4-5D6E-409C-BE32-E72D297353CC}">
                  <c16:uniqueId val="{00000041-06DA-48CE-873A-66C01613CAB9}"/>
                </c:ext>
              </c:extLst>
            </c:dLbl>
            <c:dLbl>
              <c:idx val="42"/>
              <c:delete val="1"/>
              <c:extLst>
                <c:ext xmlns:c15="http://schemas.microsoft.com/office/drawing/2012/chart" uri="{CE6537A1-D6FC-4f65-9D91-7224C49458BB}"/>
                <c:ext xmlns:c16="http://schemas.microsoft.com/office/drawing/2014/chart" uri="{C3380CC4-5D6E-409C-BE32-E72D297353CC}">
                  <c16:uniqueId val="{00000042-06DA-48CE-873A-66C01613CAB9}"/>
                </c:ext>
              </c:extLst>
            </c:dLbl>
            <c:dLbl>
              <c:idx val="43"/>
              <c:layout>
                <c:manualLayout>
                  <c:x val="-0.15800104981096255"/>
                  <c:y val="-6.730543393817488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4B-06DA-48CE-873A-66C01613CAB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Sheet1!$A$2:$A$45</c:f>
              <c:numCache>
                <c:formatCode>General</c:formatCode>
                <c:ptCount val="44"/>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pt idx="39">
                  <c:v>2022</c:v>
                </c:pt>
                <c:pt idx="40">
                  <c:v>2023</c:v>
                </c:pt>
                <c:pt idx="41">
                  <c:v>2024</c:v>
                </c:pt>
                <c:pt idx="42">
                  <c:v>2025</c:v>
                </c:pt>
                <c:pt idx="43">
                  <c:v>2026</c:v>
                </c:pt>
              </c:numCache>
            </c:numRef>
          </c:cat>
          <c:val>
            <c:numRef>
              <c:f>Sheet1!$F$2:$F$45</c:f>
              <c:numCache>
                <c:formatCode>#,##0</c:formatCode>
                <c:ptCount val="44"/>
                <c:pt idx="3">
                  <c:v>2127338</c:v>
                </c:pt>
                <c:pt idx="10">
                  <c:v>2384502</c:v>
                </c:pt>
                <c:pt idx="11">
                  <c:v>7282312</c:v>
                </c:pt>
                <c:pt idx="12">
                  <c:v>9554205</c:v>
                </c:pt>
                <c:pt idx="13">
                  <c:v>11178226</c:v>
                </c:pt>
                <c:pt idx="14">
                  <c:v>12124163</c:v>
                </c:pt>
                <c:pt idx="15">
                  <c:v>12525138</c:v>
                </c:pt>
                <c:pt idx="16">
                  <c:v>13219655</c:v>
                </c:pt>
                <c:pt idx="17">
                  <c:v>14108534</c:v>
                </c:pt>
                <c:pt idx="18">
                  <c:v>15968871</c:v>
                </c:pt>
                <c:pt idx="19">
                  <c:v>17409312</c:v>
                </c:pt>
                <c:pt idx="20">
                  <c:v>17743304</c:v>
                </c:pt>
                <c:pt idx="21">
                  <c:v>18102052</c:v>
                </c:pt>
                <c:pt idx="22">
                  <c:v>18984970</c:v>
                </c:pt>
                <c:pt idx="23">
                  <c:v>24458676</c:v>
                </c:pt>
                <c:pt idx="24">
                  <c:v>25221309</c:v>
                </c:pt>
                <c:pt idx="25">
                  <c:v>27771650</c:v>
                </c:pt>
                <c:pt idx="26">
                  <c:v>28668900</c:v>
                </c:pt>
                <c:pt idx="27">
                  <c:v>28549776</c:v>
                </c:pt>
                <c:pt idx="28">
                  <c:v>28813205</c:v>
                </c:pt>
                <c:pt idx="29">
                  <c:v>28227561</c:v>
                </c:pt>
                <c:pt idx="30">
                  <c:v>29159243</c:v>
                </c:pt>
                <c:pt idx="31">
                  <c:v>28893737</c:v>
                </c:pt>
                <c:pt idx="32">
                  <c:v>31909506</c:v>
                </c:pt>
                <c:pt idx="33">
                  <c:v>33160227</c:v>
                </c:pt>
                <c:pt idx="34">
                  <c:v>33889159</c:v>
                </c:pt>
                <c:pt idx="35">
                  <c:v>34581946</c:v>
                </c:pt>
                <c:pt idx="36">
                  <c:v>35060820</c:v>
                </c:pt>
                <c:pt idx="37">
                  <c:v>33714280</c:v>
                </c:pt>
                <c:pt idx="38">
                  <c:v>34501715</c:v>
                </c:pt>
                <c:pt idx="39">
                  <c:v>36017988</c:v>
                </c:pt>
                <c:pt idx="40">
                  <c:v>35284722</c:v>
                </c:pt>
                <c:pt idx="41">
                  <c:v>37922607</c:v>
                </c:pt>
                <c:pt idx="42">
                  <c:v>39026638</c:v>
                </c:pt>
                <c:pt idx="43">
                  <c:v>41543976</c:v>
                </c:pt>
              </c:numCache>
            </c:numRef>
          </c:val>
          <c:smooth val="0"/>
          <c:extLst>
            <c:ext xmlns:c16="http://schemas.microsoft.com/office/drawing/2014/chart" uri="{C3380CC4-5D6E-409C-BE32-E72D297353CC}">
              <c16:uniqueId val="{00000043-06DA-48CE-873A-66C01613CAB9}"/>
            </c:ext>
          </c:extLst>
        </c:ser>
        <c:ser>
          <c:idx val="8"/>
          <c:order val="8"/>
          <c:tx>
            <c:strRef>
              <c:f>Sheet1!$J$1</c:f>
              <c:strCache>
                <c:ptCount val="1"/>
                <c:pt idx="0">
                  <c:v>DDA Inflation @ 2%</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Sheet1!$A$2:$A$45</c:f>
              <c:numCache>
                <c:formatCode>General</c:formatCode>
                <c:ptCount val="44"/>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pt idx="39">
                  <c:v>2022</c:v>
                </c:pt>
                <c:pt idx="40">
                  <c:v>2023</c:v>
                </c:pt>
                <c:pt idx="41">
                  <c:v>2024</c:v>
                </c:pt>
                <c:pt idx="42">
                  <c:v>2025</c:v>
                </c:pt>
                <c:pt idx="43">
                  <c:v>2026</c:v>
                </c:pt>
              </c:numCache>
            </c:numRef>
          </c:cat>
          <c:val>
            <c:numRef>
              <c:f>Sheet1!$J$2:$J$45</c:f>
              <c:numCache>
                <c:formatCode>#,##0</c:formatCode>
                <c:ptCount val="44"/>
                <c:pt idx="0">
                  <c:v>3761465</c:v>
                </c:pt>
                <c:pt idx="1">
                  <c:v>3836694.3000000003</c:v>
                </c:pt>
                <c:pt idx="2">
                  <c:v>3913428.1860000002</c:v>
                </c:pt>
                <c:pt idx="3">
                  <c:v>3991696.7497200002</c:v>
                </c:pt>
                <c:pt idx="4">
                  <c:v>4071530.6847144002</c:v>
                </c:pt>
                <c:pt idx="5">
                  <c:v>4152961.2984086885</c:v>
                </c:pt>
                <c:pt idx="6">
                  <c:v>4236020.5243768627</c:v>
                </c:pt>
                <c:pt idx="7">
                  <c:v>4320740.9348644</c:v>
                </c:pt>
                <c:pt idx="8">
                  <c:v>4407155.7535616877</c:v>
                </c:pt>
                <c:pt idx="9">
                  <c:v>4495298.8686329219</c:v>
                </c:pt>
                <c:pt idx="10">
                  <c:v>4585204.8460055804</c:v>
                </c:pt>
                <c:pt idx="11">
                  <c:v>4676908.9429256925</c:v>
                </c:pt>
                <c:pt idx="12">
                  <c:v>4770447.1217842065</c:v>
                </c:pt>
                <c:pt idx="13">
                  <c:v>4865856.0642198911</c:v>
                </c:pt>
                <c:pt idx="14">
                  <c:v>4963173.1855042893</c:v>
                </c:pt>
                <c:pt idx="15">
                  <c:v>5062436.6492143748</c:v>
                </c:pt>
                <c:pt idx="16">
                  <c:v>5163685.3821986625</c:v>
                </c:pt>
                <c:pt idx="17">
                  <c:v>5266959.0898426361</c:v>
                </c:pt>
                <c:pt idx="18">
                  <c:v>5372298.2716394886</c:v>
                </c:pt>
                <c:pt idx="19">
                  <c:v>5479744.2370722787</c:v>
                </c:pt>
                <c:pt idx="20">
                  <c:v>5589339.1218137247</c:v>
                </c:pt>
                <c:pt idx="21">
                  <c:v>5701125.9042499997</c:v>
                </c:pt>
                <c:pt idx="22">
                  <c:v>5815148.4223349998</c:v>
                </c:pt>
                <c:pt idx="23">
                  <c:v>5931451.3907816997</c:v>
                </c:pt>
                <c:pt idx="24">
                  <c:v>6050080.4185973341</c:v>
                </c:pt>
                <c:pt idx="25">
                  <c:v>6171082.026969281</c:v>
                </c:pt>
                <c:pt idx="26">
                  <c:v>6294503.6675086664</c:v>
                </c:pt>
                <c:pt idx="27">
                  <c:v>6420393.7408588398</c:v>
                </c:pt>
                <c:pt idx="28">
                  <c:v>6548801.6156760165</c:v>
                </c:pt>
                <c:pt idx="29">
                  <c:v>6679777.6479895366</c:v>
                </c:pt>
                <c:pt idx="30">
                  <c:v>6813373.2009493271</c:v>
                </c:pt>
                <c:pt idx="31">
                  <c:v>6949640.6649683136</c:v>
                </c:pt>
                <c:pt idx="32">
                  <c:v>7088633.4782676799</c:v>
                </c:pt>
                <c:pt idx="33">
                  <c:v>7230406.1478330335</c:v>
                </c:pt>
                <c:pt idx="34">
                  <c:v>7375014.270789694</c:v>
                </c:pt>
                <c:pt idx="35">
                  <c:v>7522514.5562054878</c:v>
                </c:pt>
                <c:pt idx="36">
                  <c:v>7672964.8473295979</c:v>
                </c:pt>
                <c:pt idx="37">
                  <c:v>7826424.1442761896</c:v>
                </c:pt>
                <c:pt idx="38">
                  <c:v>7982952.6271617133</c:v>
                </c:pt>
                <c:pt idx="39">
                  <c:v>8142611.6797049474</c:v>
                </c:pt>
                <c:pt idx="40">
                  <c:v>8305463.9132990465</c:v>
                </c:pt>
                <c:pt idx="41">
                  <c:v>8471573.1915650275</c:v>
                </c:pt>
                <c:pt idx="42">
                  <c:v>8641004.6553963274</c:v>
                </c:pt>
                <c:pt idx="43">
                  <c:v>8813824.748504255</c:v>
                </c:pt>
              </c:numCache>
            </c:numRef>
          </c:val>
          <c:smooth val="0"/>
          <c:extLst>
            <c:ext xmlns:c16="http://schemas.microsoft.com/office/drawing/2014/chart" uri="{C3380CC4-5D6E-409C-BE32-E72D297353CC}">
              <c16:uniqueId val="{00000044-06DA-48CE-873A-66C01613CAB9}"/>
            </c:ext>
          </c:extLst>
        </c:ser>
        <c:dLbls>
          <c:showLegendKey val="0"/>
          <c:showVal val="0"/>
          <c:showCatName val="0"/>
          <c:showSerName val="0"/>
          <c:showPercent val="0"/>
          <c:showBubbleSize val="0"/>
        </c:dLbls>
        <c:marker val="1"/>
        <c:smooth val="0"/>
        <c:axId val="649073048"/>
        <c:axId val="649071736"/>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INCOME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Sheet1!$A$2:$A$45</c15:sqref>
                        </c15:formulaRef>
                      </c:ext>
                    </c:extLst>
                    <c:numCache>
                      <c:formatCode>General</c:formatCode>
                      <c:ptCount val="44"/>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pt idx="39">
                        <c:v>2022</c:v>
                      </c:pt>
                      <c:pt idx="40">
                        <c:v>2023</c:v>
                      </c:pt>
                      <c:pt idx="41">
                        <c:v>2024</c:v>
                      </c:pt>
                      <c:pt idx="42">
                        <c:v>2025</c:v>
                      </c:pt>
                      <c:pt idx="43">
                        <c:v>2026</c:v>
                      </c:pt>
                    </c:numCache>
                  </c:numRef>
                </c:cat>
                <c:val>
                  <c:numRef>
                    <c:extLst>
                      <c:ext uri="{02D57815-91ED-43cb-92C2-25804820EDAC}">
                        <c15:formulaRef>
                          <c15:sqref>Sheet1!$C$2:$C$45</c15:sqref>
                        </c15:formulaRef>
                      </c:ext>
                    </c:extLst>
                    <c:numCache>
                      <c:formatCode>#,##0</c:formatCode>
                      <c:ptCount val="44"/>
                      <c:pt idx="10">
                        <c:v>350584</c:v>
                      </c:pt>
                      <c:pt idx="11">
                        <c:v>278602</c:v>
                      </c:pt>
                      <c:pt idx="12">
                        <c:v>293978</c:v>
                      </c:pt>
                      <c:pt idx="13">
                        <c:v>304726</c:v>
                      </c:pt>
                      <c:pt idx="14">
                        <c:v>325500</c:v>
                      </c:pt>
                      <c:pt idx="15">
                        <c:v>344153</c:v>
                      </c:pt>
                      <c:pt idx="16">
                        <c:v>386200</c:v>
                      </c:pt>
                      <c:pt idx="17">
                        <c:v>387220</c:v>
                      </c:pt>
                      <c:pt idx="18">
                        <c:v>293133</c:v>
                      </c:pt>
                      <c:pt idx="19">
                        <c:v>243855</c:v>
                      </c:pt>
                      <c:pt idx="20">
                        <c:v>264076</c:v>
                      </c:pt>
                      <c:pt idx="21">
                        <c:v>269045</c:v>
                      </c:pt>
                      <c:pt idx="22">
                        <c:v>345872</c:v>
                      </c:pt>
                      <c:pt idx="23">
                        <c:v>332914</c:v>
                      </c:pt>
                      <c:pt idx="24">
                        <c:v>323746</c:v>
                      </c:pt>
                      <c:pt idx="25">
                        <c:v>324190</c:v>
                      </c:pt>
                      <c:pt idx="26">
                        <c:v>252873</c:v>
                      </c:pt>
                      <c:pt idx="27">
                        <c:v>235702</c:v>
                      </c:pt>
                      <c:pt idx="28">
                        <c:v>233888</c:v>
                      </c:pt>
                      <c:pt idx="29">
                        <c:v>233958</c:v>
                      </c:pt>
                      <c:pt idx="30">
                        <c:v>254070</c:v>
                      </c:pt>
                      <c:pt idx="31">
                        <c:v>251813</c:v>
                      </c:pt>
                      <c:pt idx="32">
                        <c:v>257481.26</c:v>
                      </c:pt>
                      <c:pt idx="33">
                        <c:v>260210</c:v>
                      </c:pt>
                      <c:pt idx="34">
                        <c:v>148968</c:v>
                      </c:pt>
                      <c:pt idx="35">
                        <c:v>165312.42000000001</c:v>
                      </c:pt>
                      <c:pt idx="36">
                        <c:v>163360</c:v>
                      </c:pt>
                      <c:pt idx="37">
                        <c:v>174250</c:v>
                      </c:pt>
                      <c:pt idx="38">
                        <c:v>184483</c:v>
                      </c:pt>
                      <c:pt idx="39">
                        <c:v>218555</c:v>
                      </c:pt>
                      <c:pt idx="40">
                        <c:v>235077</c:v>
                      </c:pt>
                      <c:pt idx="41">
                        <c:v>262984</c:v>
                      </c:pt>
                      <c:pt idx="42">
                        <c:v>286947</c:v>
                      </c:pt>
                      <c:pt idx="43">
                        <c:v>286947</c:v>
                      </c:pt>
                    </c:numCache>
                  </c:numRef>
                </c:val>
                <c:smooth val="0"/>
                <c:extLst>
                  <c:ext xmlns:c16="http://schemas.microsoft.com/office/drawing/2014/chart" uri="{C3380CC4-5D6E-409C-BE32-E72D297353CC}">
                    <c16:uniqueId val="{00000047-06DA-48CE-873A-66C01613CAB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BONDS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Sheet1!$A$2:$A$45</c15:sqref>
                        </c15:formulaRef>
                      </c:ext>
                    </c:extLst>
                    <c:numCache>
                      <c:formatCode>General</c:formatCode>
                      <c:ptCount val="44"/>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pt idx="39">
                        <c:v>2022</c:v>
                      </c:pt>
                      <c:pt idx="40">
                        <c:v>2023</c:v>
                      </c:pt>
                      <c:pt idx="41">
                        <c:v>2024</c:v>
                      </c:pt>
                      <c:pt idx="42">
                        <c:v>2025</c:v>
                      </c:pt>
                      <c:pt idx="43">
                        <c:v>2026</c:v>
                      </c:pt>
                    </c:numCache>
                  </c:numRef>
                </c:cat>
                <c:val>
                  <c:numRef>
                    <c:extLst xmlns:c15="http://schemas.microsoft.com/office/drawing/2012/chart">
                      <c:ext xmlns:c15="http://schemas.microsoft.com/office/drawing/2012/chart" uri="{02D57815-91ED-43cb-92C2-25804820EDAC}">
                        <c15:formulaRef>
                          <c15:sqref>Sheet1!$D$2:$D$45</c15:sqref>
                        </c15:formulaRef>
                      </c:ext>
                    </c:extLst>
                    <c:numCache>
                      <c:formatCode>#,##0</c:formatCode>
                      <c:ptCount val="44"/>
                      <c:pt idx="10">
                        <c:v>201759</c:v>
                      </c:pt>
                      <c:pt idx="11">
                        <c:v>233879</c:v>
                      </c:pt>
                      <c:pt idx="12">
                        <c:v>255235</c:v>
                      </c:pt>
                      <c:pt idx="13">
                        <c:v>260990</c:v>
                      </c:pt>
                      <c:pt idx="14">
                        <c:v>280490</c:v>
                      </c:pt>
                      <c:pt idx="15">
                        <c:v>248798</c:v>
                      </c:pt>
                      <c:pt idx="16">
                        <c:v>137295</c:v>
                      </c:pt>
                      <c:pt idx="17">
                        <c:v>76053</c:v>
                      </c:pt>
                      <c:pt idx="18">
                        <c:v>64289</c:v>
                      </c:pt>
                      <c:pt idx="19">
                        <c:v>65883</c:v>
                      </c:pt>
                      <c:pt idx="20">
                        <c:v>70988</c:v>
                      </c:pt>
                      <c:pt idx="21">
                        <c:v>68302</c:v>
                      </c:pt>
                      <c:pt idx="22">
                        <c:v>171223</c:v>
                      </c:pt>
                      <c:pt idx="23">
                        <c:v>100000</c:v>
                      </c:pt>
                      <c:pt idx="24">
                        <c:v>146200</c:v>
                      </c:pt>
                      <c:pt idx="25">
                        <c:v>144253</c:v>
                      </c:pt>
                      <c:pt idx="26">
                        <c:v>142286</c:v>
                      </c:pt>
                      <c:pt idx="27">
                        <c:v>230494</c:v>
                      </c:pt>
                      <c:pt idx="28">
                        <c:v>107159</c:v>
                      </c:pt>
                      <c:pt idx="29">
                        <c:v>103475</c:v>
                      </c:pt>
                      <c:pt idx="30">
                        <c:v>103475</c:v>
                      </c:pt>
                      <c:pt idx="31">
                        <c:v>156701</c:v>
                      </c:pt>
                      <c:pt idx="32">
                        <c:v>107000</c:v>
                      </c:pt>
                      <c:pt idx="33">
                        <c:v>103500</c:v>
                      </c:pt>
                      <c:pt idx="34">
                        <c:v>103500</c:v>
                      </c:pt>
                      <c:pt idx="35">
                        <c:v>0</c:v>
                      </c:pt>
                      <c:pt idx="36">
                        <c:v>0</c:v>
                      </c:pt>
                      <c:pt idx="37">
                        <c:v>0</c:v>
                      </c:pt>
                      <c:pt idx="38">
                        <c:v>0</c:v>
                      </c:pt>
                      <c:pt idx="39">
                        <c:v>0</c:v>
                      </c:pt>
                      <c:pt idx="40">
                        <c:v>0</c:v>
                      </c:pt>
                      <c:pt idx="41">
                        <c:v>0</c:v>
                      </c:pt>
                      <c:pt idx="42">
                        <c:v>0</c:v>
                      </c:pt>
                      <c:pt idx="43">
                        <c:v>0</c:v>
                      </c:pt>
                    </c:numCache>
                  </c:numRef>
                </c:val>
                <c:smooth val="0"/>
                <c:extLst xmlns:c15="http://schemas.microsoft.com/office/drawing/2012/chart">
                  <c:ext xmlns:c16="http://schemas.microsoft.com/office/drawing/2014/chart" uri="{C3380CC4-5D6E-409C-BE32-E72D297353CC}">
                    <c16:uniqueId val="{00000048-06DA-48CE-873A-66C01613CAB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TIFA INCOME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extLst xmlns:c15="http://schemas.microsoft.com/office/drawing/2012/chart">
                      <c:ext xmlns:c15="http://schemas.microsoft.com/office/drawing/2012/chart" uri="{02D57815-91ED-43cb-92C2-25804820EDAC}">
                        <c15:formulaRef>
                          <c15:sqref>Sheet1!$A$2:$A$45</c15:sqref>
                        </c15:formulaRef>
                      </c:ext>
                    </c:extLst>
                    <c:numCache>
                      <c:formatCode>General</c:formatCode>
                      <c:ptCount val="44"/>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pt idx="39">
                        <c:v>2022</c:v>
                      </c:pt>
                      <c:pt idx="40">
                        <c:v>2023</c:v>
                      </c:pt>
                      <c:pt idx="41">
                        <c:v>2024</c:v>
                      </c:pt>
                      <c:pt idx="42">
                        <c:v>2025</c:v>
                      </c:pt>
                      <c:pt idx="43">
                        <c:v>2026</c:v>
                      </c:pt>
                    </c:numCache>
                  </c:numRef>
                </c:cat>
                <c:val>
                  <c:numRef>
                    <c:extLst xmlns:c15="http://schemas.microsoft.com/office/drawing/2012/chart">
                      <c:ext xmlns:c15="http://schemas.microsoft.com/office/drawing/2012/chart" uri="{02D57815-91ED-43cb-92C2-25804820EDAC}">
                        <c15:formulaRef>
                          <c15:sqref>Sheet1!$G$2:$G$45</c15:sqref>
                        </c15:formulaRef>
                      </c:ext>
                    </c:extLst>
                    <c:numCache>
                      <c:formatCode>#,##0</c:formatCode>
                      <c:ptCount val="44"/>
                      <c:pt idx="10">
                        <c:v>129198</c:v>
                      </c:pt>
                      <c:pt idx="11">
                        <c:v>341701</c:v>
                      </c:pt>
                      <c:pt idx="12">
                        <c:v>438407</c:v>
                      </c:pt>
                      <c:pt idx="13">
                        <c:v>515920</c:v>
                      </c:pt>
                      <c:pt idx="14">
                        <c:v>564354</c:v>
                      </c:pt>
                      <c:pt idx="15">
                        <c:v>575846</c:v>
                      </c:pt>
                      <c:pt idx="16">
                        <c:v>619063</c:v>
                      </c:pt>
                      <c:pt idx="17">
                        <c:v>612979</c:v>
                      </c:pt>
                      <c:pt idx="18">
                        <c:v>621290</c:v>
                      </c:pt>
                      <c:pt idx="19">
                        <c:v>637015</c:v>
                      </c:pt>
                      <c:pt idx="20">
                        <c:v>629751</c:v>
                      </c:pt>
                      <c:pt idx="21">
                        <c:v>671090</c:v>
                      </c:pt>
                      <c:pt idx="22">
                        <c:v>560874</c:v>
                      </c:pt>
                      <c:pt idx="23">
                        <c:v>524559</c:v>
                      </c:pt>
                      <c:pt idx="24">
                        <c:v>621294</c:v>
                      </c:pt>
                      <c:pt idx="25">
                        <c:v>627415</c:v>
                      </c:pt>
                      <c:pt idx="26">
                        <c:v>677656</c:v>
                      </c:pt>
                      <c:pt idx="27">
                        <c:v>558748</c:v>
                      </c:pt>
                      <c:pt idx="28">
                        <c:v>411625</c:v>
                      </c:pt>
                      <c:pt idx="29">
                        <c:v>694649</c:v>
                      </c:pt>
                      <c:pt idx="30">
                        <c:v>716180</c:v>
                      </c:pt>
                      <c:pt idx="31">
                        <c:v>715506</c:v>
                      </c:pt>
                      <c:pt idx="32">
                        <c:v>647763</c:v>
                      </c:pt>
                      <c:pt idx="33">
                        <c:v>672191</c:v>
                      </c:pt>
                      <c:pt idx="34">
                        <c:v>687603</c:v>
                      </c:pt>
                      <c:pt idx="35">
                        <c:v>701661</c:v>
                      </c:pt>
                      <c:pt idx="36">
                        <c:v>711378</c:v>
                      </c:pt>
                      <c:pt idx="37">
                        <c:v>683281</c:v>
                      </c:pt>
                      <c:pt idx="38">
                        <c:v>699278</c:v>
                      </c:pt>
                      <c:pt idx="39">
                        <c:v>728326</c:v>
                      </c:pt>
                      <c:pt idx="40">
                        <c:v>713498</c:v>
                      </c:pt>
                      <c:pt idx="41">
                        <c:v>758313</c:v>
                      </c:pt>
                      <c:pt idx="42">
                        <c:v>783266</c:v>
                      </c:pt>
                      <c:pt idx="43">
                        <c:v>847000</c:v>
                      </c:pt>
                    </c:numCache>
                  </c:numRef>
                </c:val>
                <c:smooth val="0"/>
                <c:extLst xmlns:c15="http://schemas.microsoft.com/office/drawing/2012/chart">
                  <c:ext xmlns:c16="http://schemas.microsoft.com/office/drawing/2014/chart" uri="{C3380CC4-5D6E-409C-BE32-E72D297353CC}">
                    <c16:uniqueId val="{00000049-06DA-48CE-873A-66C01613CAB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BONDS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extLst xmlns:c15="http://schemas.microsoft.com/office/drawing/2012/chart">
                      <c:ext xmlns:c15="http://schemas.microsoft.com/office/drawing/2012/chart" uri="{02D57815-91ED-43cb-92C2-25804820EDAC}">
                        <c15:formulaRef>
                          <c15:sqref>Sheet1!$A$2:$A$45</c15:sqref>
                        </c15:formulaRef>
                      </c:ext>
                    </c:extLst>
                    <c:numCache>
                      <c:formatCode>General</c:formatCode>
                      <c:ptCount val="44"/>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pt idx="39">
                        <c:v>2022</c:v>
                      </c:pt>
                      <c:pt idx="40">
                        <c:v>2023</c:v>
                      </c:pt>
                      <c:pt idx="41">
                        <c:v>2024</c:v>
                      </c:pt>
                      <c:pt idx="42">
                        <c:v>2025</c:v>
                      </c:pt>
                      <c:pt idx="43">
                        <c:v>2026</c:v>
                      </c:pt>
                    </c:numCache>
                  </c:numRef>
                </c:cat>
                <c:val>
                  <c:numRef>
                    <c:extLst xmlns:c15="http://schemas.microsoft.com/office/drawing/2012/chart">
                      <c:ext xmlns:c15="http://schemas.microsoft.com/office/drawing/2012/chart" uri="{02D57815-91ED-43cb-92C2-25804820EDAC}">
                        <c15:formulaRef>
                          <c15:sqref>Sheet1!$H$2:$H$45</c15:sqref>
                        </c15:formulaRef>
                      </c:ext>
                    </c:extLst>
                    <c:numCache>
                      <c:formatCode>#,##0</c:formatCode>
                      <c:ptCount val="44"/>
                      <c:pt idx="10">
                        <c:v>0</c:v>
                      </c:pt>
                      <c:pt idx="11">
                        <c:v>203133</c:v>
                      </c:pt>
                      <c:pt idx="12">
                        <c:v>282282</c:v>
                      </c:pt>
                      <c:pt idx="13">
                        <c:v>270864</c:v>
                      </c:pt>
                      <c:pt idx="14">
                        <c:v>282282</c:v>
                      </c:pt>
                      <c:pt idx="15">
                        <c:v>281291</c:v>
                      </c:pt>
                      <c:pt idx="16">
                        <c:v>303672</c:v>
                      </c:pt>
                      <c:pt idx="17">
                        <c:v>275588</c:v>
                      </c:pt>
                      <c:pt idx="18">
                        <c:v>266230</c:v>
                      </c:pt>
                      <c:pt idx="19">
                        <c:v>304875</c:v>
                      </c:pt>
                      <c:pt idx="20">
                        <c:v>308636</c:v>
                      </c:pt>
                      <c:pt idx="21">
                        <c:v>211655</c:v>
                      </c:pt>
                      <c:pt idx="22">
                        <c:v>127165</c:v>
                      </c:pt>
                      <c:pt idx="23">
                        <c:v>122867</c:v>
                      </c:pt>
                      <c:pt idx="24">
                        <c:v>123967</c:v>
                      </c:pt>
                      <c:pt idx="25">
                        <c:v>124768</c:v>
                      </c:pt>
                      <c:pt idx="26">
                        <c:v>120358</c:v>
                      </c:pt>
                      <c:pt idx="27">
                        <c:v>125607</c:v>
                      </c:pt>
                      <c:pt idx="28">
                        <c:v>125482</c:v>
                      </c:pt>
                      <c:pt idx="29">
                        <c:v>125080</c:v>
                      </c:pt>
                      <c:pt idx="30">
                        <c:v>124370</c:v>
                      </c:pt>
                      <c:pt idx="31">
                        <c:v>128219</c:v>
                      </c:pt>
                      <c:pt idx="32">
                        <c:v>51400</c:v>
                      </c:pt>
                      <c:pt idx="33">
                        <c:v>54000</c:v>
                      </c:pt>
                      <c:pt idx="34">
                        <c:v>56300</c:v>
                      </c:pt>
                      <c:pt idx="35">
                        <c:v>58300</c:v>
                      </c:pt>
                      <c:pt idx="36">
                        <c:v>0</c:v>
                      </c:pt>
                      <c:pt idx="37">
                        <c:v>0</c:v>
                      </c:pt>
                      <c:pt idx="38">
                        <c:v>0</c:v>
                      </c:pt>
                      <c:pt idx="39">
                        <c:v>0</c:v>
                      </c:pt>
                      <c:pt idx="40">
                        <c:v>0</c:v>
                      </c:pt>
                      <c:pt idx="41">
                        <c:v>0</c:v>
                      </c:pt>
                      <c:pt idx="42">
                        <c:v>0</c:v>
                      </c:pt>
                      <c:pt idx="43">
                        <c:v>0</c:v>
                      </c:pt>
                    </c:numCache>
                  </c:numRef>
                </c:val>
                <c:smooth val="0"/>
                <c:extLst xmlns:c15="http://schemas.microsoft.com/office/drawing/2012/chart">
                  <c:ext xmlns:c16="http://schemas.microsoft.com/office/drawing/2014/chart" uri="{C3380CC4-5D6E-409C-BE32-E72D297353CC}">
                    <c16:uniqueId val="{0000004A-06DA-48CE-873A-66C01613CAB9}"/>
                  </c:ext>
                </c:extLst>
              </c15:ser>
            </c15:filteredLineSeries>
          </c:ext>
        </c:extLst>
      </c:lineChart>
      <c:lineChart>
        <c:grouping val="standard"/>
        <c:varyColors val="0"/>
        <c:ser>
          <c:idx val="3"/>
          <c:order val="3"/>
          <c:tx>
            <c:strRef>
              <c:f>Sheet1!$E$1</c:f>
              <c:strCache>
                <c:ptCount val="1"/>
                <c:pt idx="0">
                  <c:v>NET DDA INCOME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Sheet1!$A$2:$A$45</c:f>
              <c:numCache>
                <c:formatCode>General</c:formatCode>
                <c:ptCount val="44"/>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pt idx="39">
                  <c:v>2022</c:v>
                </c:pt>
                <c:pt idx="40">
                  <c:v>2023</c:v>
                </c:pt>
                <c:pt idx="41">
                  <c:v>2024</c:v>
                </c:pt>
                <c:pt idx="42">
                  <c:v>2025</c:v>
                </c:pt>
                <c:pt idx="43">
                  <c:v>2026</c:v>
                </c:pt>
              </c:numCache>
            </c:numRef>
          </c:cat>
          <c:val>
            <c:numRef>
              <c:f>Sheet1!$E$2:$E$45</c:f>
              <c:numCache>
                <c:formatCode>#,##0</c:formatCode>
                <c:ptCount val="44"/>
                <c:pt idx="10">
                  <c:v>148825</c:v>
                </c:pt>
                <c:pt idx="11">
                  <c:v>44723</c:v>
                </c:pt>
                <c:pt idx="12">
                  <c:v>38743</c:v>
                </c:pt>
                <c:pt idx="13">
                  <c:v>43736</c:v>
                </c:pt>
                <c:pt idx="14">
                  <c:v>45010</c:v>
                </c:pt>
                <c:pt idx="15">
                  <c:v>95355</c:v>
                </c:pt>
                <c:pt idx="16">
                  <c:v>248905</c:v>
                </c:pt>
                <c:pt idx="17">
                  <c:v>311167</c:v>
                </c:pt>
                <c:pt idx="18">
                  <c:v>228844</c:v>
                </c:pt>
                <c:pt idx="19">
                  <c:v>177972</c:v>
                </c:pt>
                <c:pt idx="20">
                  <c:v>193088</c:v>
                </c:pt>
                <c:pt idx="21">
                  <c:v>200743</c:v>
                </c:pt>
                <c:pt idx="22">
                  <c:v>174649</c:v>
                </c:pt>
                <c:pt idx="23">
                  <c:v>232914</c:v>
                </c:pt>
                <c:pt idx="24">
                  <c:v>177546</c:v>
                </c:pt>
                <c:pt idx="25">
                  <c:v>179937</c:v>
                </c:pt>
                <c:pt idx="26">
                  <c:v>110587</c:v>
                </c:pt>
                <c:pt idx="27">
                  <c:v>5208</c:v>
                </c:pt>
                <c:pt idx="28">
                  <c:v>126729</c:v>
                </c:pt>
                <c:pt idx="29">
                  <c:v>130483</c:v>
                </c:pt>
                <c:pt idx="30">
                  <c:v>150595</c:v>
                </c:pt>
                <c:pt idx="31">
                  <c:v>95112</c:v>
                </c:pt>
                <c:pt idx="32">
                  <c:v>150481.26</c:v>
                </c:pt>
                <c:pt idx="33">
                  <c:v>156710</c:v>
                </c:pt>
                <c:pt idx="34">
                  <c:v>45468</c:v>
                </c:pt>
                <c:pt idx="35">
                  <c:v>165312.42000000001</c:v>
                </c:pt>
                <c:pt idx="36">
                  <c:v>163360</c:v>
                </c:pt>
                <c:pt idx="37">
                  <c:v>174250</c:v>
                </c:pt>
                <c:pt idx="38">
                  <c:v>184483</c:v>
                </c:pt>
                <c:pt idx="39">
                  <c:v>218555</c:v>
                </c:pt>
                <c:pt idx="40">
                  <c:v>235077</c:v>
                </c:pt>
                <c:pt idx="41">
                  <c:v>262984</c:v>
                </c:pt>
                <c:pt idx="42">
                  <c:v>286947</c:v>
                </c:pt>
              </c:numCache>
            </c:numRef>
          </c:val>
          <c:smooth val="0"/>
          <c:extLst>
            <c:ext xmlns:c16="http://schemas.microsoft.com/office/drawing/2014/chart" uri="{C3380CC4-5D6E-409C-BE32-E72D297353CC}">
              <c16:uniqueId val="{00000045-06DA-48CE-873A-66C01613CAB9}"/>
            </c:ext>
          </c:extLst>
        </c:ser>
        <c:ser>
          <c:idx val="7"/>
          <c:order val="7"/>
          <c:tx>
            <c:strRef>
              <c:f>Sheet1!$I$1</c:f>
              <c:strCache>
                <c:ptCount val="1"/>
                <c:pt idx="0">
                  <c:v>NET TIF INCOME</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Sheet1!$A$2:$A$45</c:f>
              <c:numCache>
                <c:formatCode>General</c:formatCode>
                <c:ptCount val="44"/>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pt idx="39">
                  <c:v>2022</c:v>
                </c:pt>
                <c:pt idx="40">
                  <c:v>2023</c:v>
                </c:pt>
                <c:pt idx="41">
                  <c:v>2024</c:v>
                </c:pt>
                <c:pt idx="42">
                  <c:v>2025</c:v>
                </c:pt>
                <c:pt idx="43">
                  <c:v>2026</c:v>
                </c:pt>
              </c:numCache>
            </c:numRef>
          </c:cat>
          <c:val>
            <c:numRef>
              <c:f>Sheet1!$I$2:$I$45</c:f>
              <c:numCache>
                <c:formatCode>#,##0</c:formatCode>
                <c:ptCount val="44"/>
                <c:pt idx="10">
                  <c:v>129198</c:v>
                </c:pt>
                <c:pt idx="11">
                  <c:v>138568</c:v>
                </c:pt>
                <c:pt idx="12">
                  <c:v>156125</c:v>
                </c:pt>
                <c:pt idx="13">
                  <c:v>245056</c:v>
                </c:pt>
                <c:pt idx="14">
                  <c:v>282072</c:v>
                </c:pt>
                <c:pt idx="15">
                  <c:v>294555</c:v>
                </c:pt>
                <c:pt idx="16">
                  <c:v>315391</c:v>
                </c:pt>
                <c:pt idx="17">
                  <c:v>337391</c:v>
                </c:pt>
                <c:pt idx="18">
                  <c:v>355060</c:v>
                </c:pt>
                <c:pt idx="19">
                  <c:v>332140</c:v>
                </c:pt>
                <c:pt idx="20">
                  <c:v>321115</c:v>
                </c:pt>
                <c:pt idx="21">
                  <c:v>459435</c:v>
                </c:pt>
                <c:pt idx="22">
                  <c:v>433709</c:v>
                </c:pt>
                <c:pt idx="23">
                  <c:v>401692</c:v>
                </c:pt>
                <c:pt idx="24">
                  <c:v>497327</c:v>
                </c:pt>
                <c:pt idx="25">
                  <c:v>502647</c:v>
                </c:pt>
                <c:pt idx="26">
                  <c:v>557298</c:v>
                </c:pt>
                <c:pt idx="27">
                  <c:v>433141</c:v>
                </c:pt>
                <c:pt idx="28">
                  <c:v>286143</c:v>
                </c:pt>
                <c:pt idx="29">
                  <c:v>569569</c:v>
                </c:pt>
                <c:pt idx="30">
                  <c:v>591810</c:v>
                </c:pt>
                <c:pt idx="31">
                  <c:v>587287</c:v>
                </c:pt>
                <c:pt idx="32">
                  <c:v>596363</c:v>
                </c:pt>
                <c:pt idx="33">
                  <c:v>618191</c:v>
                </c:pt>
                <c:pt idx="34">
                  <c:v>631303</c:v>
                </c:pt>
                <c:pt idx="35">
                  <c:v>643361</c:v>
                </c:pt>
                <c:pt idx="36">
                  <c:v>711378</c:v>
                </c:pt>
                <c:pt idx="37">
                  <c:v>683281</c:v>
                </c:pt>
                <c:pt idx="38">
                  <c:v>699278</c:v>
                </c:pt>
                <c:pt idx="39">
                  <c:v>728326</c:v>
                </c:pt>
                <c:pt idx="40">
                  <c:v>713498</c:v>
                </c:pt>
                <c:pt idx="41">
                  <c:v>758313</c:v>
                </c:pt>
                <c:pt idx="42">
                  <c:v>783266</c:v>
                </c:pt>
                <c:pt idx="43">
                  <c:v>847000</c:v>
                </c:pt>
              </c:numCache>
            </c:numRef>
          </c:val>
          <c:smooth val="0"/>
          <c:extLst>
            <c:ext xmlns:c16="http://schemas.microsoft.com/office/drawing/2014/chart" uri="{C3380CC4-5D6E-409C-BE32-E72D297353CC}">
              <c16:uniqueId val="{00000046-06DA-48CE-873A-66C01613CAB9}"/>
            </c:ext>
          </c:extLst>
        </c:ser>
        <c:dLbls>
          <c:showLegendKey val="0"/>
          <c:showVal val="0"/>
          <c:showCatName val="0"/>
          <c:showSerName val="0"/>
          <c:showPercent val="0"/>
          <c:showBubbleSize val="0"/>
        </c:dLbls>
        <c:marker val="1"/>
        <c:smooth val="0"/>
        <c:axId val="330278704"/>
        <c:axId val="540487800"/>
      </c:lineChart>
      <c:catAx>
        <c:axId val="6490730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071736"/>
        <c:crosses val="autoZero"/>
        <c:auto val="1"/>
        <c:lblAlgn val="ctr"/>
        <c:lblOffset val="100"/>
        <c:noMultiLvlLbl val="0"/>
      </c:catAx>
      <c:valAx>
        <c:axId val="649071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Taxable Value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073048"/>
        <c:crosses val="autoZero"/>
        <c:crossBetween val="between"/>
      </c:valAx>
      <c:valAx>
        <c:axId val="54048780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Net Tax</a:t>
                </a:r>
                <a:r>
                  <a:rPr lang="en-US" baseline="0"/>
                  <a:t> Capture (Income)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0278704"/>
        <c:crosses val="max"/>
        <c:crossBetween val="between"/>
      </c:valAx>
      <c:catAx>
        <c:axId val="330278704"/>
        <c:scaling>
          <c:orientation val="minMax"/>
        </c:scaling>
        <c:delete val="1"/>
        <c:axPos val="b"/>
        <c:numFmt formatCode="General" sourceLinked="1"/>
        <c:majorTickMark val="out"/>
        <c:minorTickMark val="none"/>
        <c:tickLblPos val="nextTo"/>
        <c:crossAx val="540487800"/>
        <c:crosses val="autoZero"/>
        <c:auto val="1"/>
        <c:lblAlgn val="ctr"/>
        <c:lblOffset val="100"/>
        <c:noMultiLvlLbl val="0"/>
      </c:catAx>
      <c:spPr>
        <a:noFill/>
        <a:ln>
          <a:noFill/>
        </a:ln>
        <a:effectLst/>
      </c:spPr>
    </c:plotArea>
    <c:legend>
      <c:legendPos val="r"/>
      <c:layout>
        <c:manualLayout>
          <c:xMode val="edge"/>
          <c:yMode val="edge"/>
          <c:x val="0.13354317661087456"/>
          <c:y val="0.83528861573081603"/>
          <c:w val="0.75999550728473764"/>
          <c:h val="0.1647113914531176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0.235</cdr:x>
      <cdr:y>0.11528</cdr:y>
    </cdr:from>
    <cdr:to>
      <cdr:x>0.88961</cdr:x>
      <cdr:y>0.18673</cdr:y>
    </cdr:to>
    <cdr:sp macro="" textlink="">
      <cdr:nvSpPr>
        <cdr:cNvPr id="2" name="TextBox 1">
          <a:extLst xmlns:a="http://schemas.openxmlformats.org/drawingml/2006/main">
            <a:ext uri="{FF2B5EF4-FFF2-40B4-BE49-F238E27FC236}">
              <a16:creationId xmlns:a16="http://schemas.microsoft.com/office/drawing/2014/main" id="{EA3DF9A6-0C89-CED0-9360-AC010C4EE26A}"/>
            </a:ext>
          </a:extLst>
        </cdr:cNvPr>
        <cdr:cNvSpPr txBox="1"/>
      </cdr:nvSpPr>
      <cdr:spPr>
        <a:xfrm xmlns:a="http://schemas.openxmlformats.org/drawingml/2006/main">
          <a:off x="1067487" y="333846"/>
          <a:ext cx="2973571" cy="2069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kern="1200" dirty="0"/>
            <a:t>Overall</a:t>
          </a:r>
          <a:r>
            <a:rPr lang="en-US" sz="1100" kern="1200" baseline="0" dirty="0"/>
            <a:t> Taxable Value has increased 44%</a:t>
          </a:r>
          <a:endParaRPr lang="en-US" sz="1100" kern="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0.1975</cdr:x>
      <cdr:y>0.09379</cdr:y>
    </cdr:from>
    <cdr:to>
      <cdr:x>0.90645</cdr:x>
      <cdr:y>0.17872</cdr:y>
    </cdr:to>
    <cdr:sp macro="" textlink="">
      <cdr:nvSpPr>
        <cdr:cNvPr id="2" name="TextBox 1">
          <a:extLst xmlns:a="http://schemas.openxmlformats.org/drawingml/2006/main">
            <a:ext uri="{FF2B5EF4-FFF2-40B4-BE49-F238E27FC236}">
              <a16:creationId xmlns:a16="http://schemas.microsoft.com/office/drawing/2014/main" id="{41779327-E372-A27C-A2F2-26D383984CE4}"/>
            </a:ext>
          </a:extLst>
        </cdr:cNvPr>
        <cdr:cNvSpPr txBox="1"/>
      </cdr:nvSpPr>
      <cdr:spPr>
        <a:xfrm xmlns:a="http://schemas.openxmlformats.org/drawingml/2006/main">
          <a:off x="902970" y="254605"/>
          <a:ext cx="3241327" cy="2305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kern="1200" dirty="0"/>
            <a:t>Overall Assessed Real</a:t>
          </a:r>
          <a:r>
            <a:rPr lang="en-US" sz="1100" kern="1200" baseline="0" dirty="0"/>
            <a:t> </a:t>
          </a:r>
          <a:r>
            <a:rPr lang="en-US" sz="1100" kern="1200" dirty="0"/>
            <a:t>Value has increased 74%</a:t>
          </a:r>
        </a:p>
      </cdr:txBody>
    </cdr:sp>
  </cdr:relSizeAnchor>
</c:userShapes>
</file>

<file path=ppt/drawings/drawing3.xml><?xml version="1.0" encoding="utf-8"?>
<c:userShapes xmlns:c="http://schemas.openxmlformats.org/drawingml/2006/chart">
  <cdr:relSizeAnchor xmlns:cdr="http://schemas.openxmlformats.org/drawingml/2006/chartDrawing">
    <cdr:from>
      <cdr:x>0.15667</cdr:x>
      <cdr:y>0.158</cdr:y>
    </cdr:from>
    <cdr:to>
      <cdr:x>0.46726</cdr:x>
      <cdr:y>0.30594</cdr:y>
    </cdr:to>
    <cdr:sp macro="" textlink="">
      <cdr:nvSpPr>
        <cdr:cNvPr id="2" name="TextBox 1">
          <a:extLst xmlns:a="http://schemas.openxmlformats.org/drawingml/2006/main">
            <a:ext uri="{FF2B5EF4-FFF2-40B4-BE49-F238E27FC236}">
              <a16:creationId xmlns:a16="http://schemas.microsoft.com/office/drawing/2014/main" id="{5449CB71-B62E-4757-97F4-CADB9036A980}"/>
            </a:ext>
          </a:extLst>
        </cdr:cNvPr>
        <cdr:cNvSpPr txBox="1"/>
      </cdr:nvSpPr>
      <cdr:spPr>
        <a:xfrm xmlns:a="http://schemas.openxmlformats.org/drawingml/2006/main">
          <a:off x="1201104" y="732473"/>
          <a:ext cx="238125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a:t>Base year for each is single point.</a:t>
          </a:r>
          <a:r>
            <a:rPr lang="en-US" sz="800" baseline="0"/>
            <a:t> Year-to-year values start at 1993 when current software/electronic records readily available. "DDA Inflation @ 2%" line is straight projected inflation of initial valuation at 2% annually</a:t>
          </a:r>
          <a:endParaRPr lang="en-US" sz="8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BC5BF-199F-4C4B-8E02-F41E0D4FEFA1}"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AE6CD-12AF-4BED-9257-6A129A7F0537}" type="slidenum">
              <a:rPr lang="en-US" smtClean="0"/>
              <a:t>‹#›</a:t>
            </a:fld>
            <a:endParaRPr lang="en-US"/>
          </a:p>
        </p:txBody>
      </p:sp>
    </p:spTree>
    <p:extLst>
      <p:ext uri="{BB962C8B-B14F-4D97-AF65-F5344CB8AC3E}">
        <p14:creationId xmlns:p14="http://schemas.microsoft.com/office/powerpoint/2010/main" val="189543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on City Services and Administration, Summary of Recent Community Events and Initiatives, Staffing Updates and Department Highlights</a:t>
            </a:r>
          </a:p>
        </p:txBody>
      </p:sp>
      <p:sp>
        <p:nvSpPr>
          <p:cNvPr id="4" name="Slide Number Placeholder 3"/>
          <p:cNvSpPr>
            <a:spLocks noGrp="1"/>
          </p:cNvSpPr>
          <p:nvPr>
            <p:ph type="sldNum" sz="quarter" idx="5"/>
          </p:nvPr>
        </p:nvSpPr>
        <p:spPr/>
        <p:txBody>
          <a:bodyPr/>
          <a:lstStyle/>
          <a:p>
            <a:fld id="{CF81558C-88C7-4344-A15F-9D9A5BA1BFFC}" type="slidenum">
              <a:rPr lang="en-US" smtClean="0"/>
              <a:t>1</a:t>
            </a:fld>
            <a:endParaRPr lang="en-US"/>
          </a:p>
        </p:txBody>
      </p:sp>
    </p:spTree>
    <p:extLst>
      <p:ext uri="{BB962C8B-B14F-4D97-AF65-F5344CB8AC3E}">
        <p14:creationId xmlns:p14="http://schemas.microsoft.com/office/powerpoint/2010/main" val="2902714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Houghton has seen the opening of 12 new businesses in the past year, ranging from retail to technology startups, contributing to a 5% rise in local employment. Expansion projects include two manufacturing firms increasing workforce capacity by 15%. Efforts to attract eco-friendly businesses align with sustainability goals and diversify the local economy.
Image source: AI-generated
</a:t>
            </a:r>
          </a:p>
        </p:txBody>
      </p:sp>
      <p:sp>
        <p:nvSpPr>
          <p:cNvPr id="4" name="Slide Number Placeholder 3"/>
          <p:cNvSpPr>
            <a:spLocks noGrp="1"/>
          </p:cNvSpPr>
          <p:nvPr>
            <p:ph type="sldNum" sz="quarter" idx="5"/>
          </p:nvPr>
        </p:nvSpPr>
        <p:spPr/>
        <p:txBody>
          <a:bodyPr/>
          <a:lstStyle/>
          <a:p>
            <a:fld id="{CF81558C-88C7-4344-A15F-9D9A5BA1BFFC}" type="slidenum">
              <a:rPr lang="en-US" smtClean="0"/>
              <a:t>10</a:t>
            </a:fld>
            <a:endParaRPr lang="en-US"/>
          </a:p>
        </p:txBody>
      </p:sp>
    </p:spTree>
    <p:extLst>
      <p:ext uri="{BB962C8B-B14F-4D97-AF65-F5344CB8AC3E}">
        <p14:creationId xmlns:p14="http://schemas.microsoft.com/office/powerpoint/2010/main" val="123292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Downtown Houghton is experiencing revitalization with over $8 million in commercial investments focused on façade improvements, mixed-use developments, and streetscape enhancements. Vacancy rates have dropped by 30% over three years, with retail foot traffic increasing by 18%. Collaborative efforts between the city and business associations drive the economic vibrancy and aesthetic appeal of the commercial district.
Image source: AI-generated
</a:t>
            </a:r>
          </a:p>
        </p:txBody>
      </p:sp>
      <p:sp>
        <p:nvSpPr>
          <p:cNvPr id="4" name="Slide Number Placeholder 3"/>
          <p:cNvSpPr>
            <a:spLocks noGrp="1"/>
          </p:cNvSpPr>
          <p:nvPr>
            <p:ph type="sldNum" sz="quarter" idx="5"/>
          </p:nvPr>
        </p:nvSpPr>
        <p:spPr/>
        <p:txBody>
          <a:bodyPr/>
          <a:lstStyle/>
          <a:p>
            <a:fld id="{CF81558C-88C7-4344-A15F-9D9A5BA1BFFC}" type="slidenum">
              <a:rPr lang="en-US" smtClean="0"/>
              <a:t>11</a:t>
            </a:fld>
            <a:endParaRPr lang="en-US"/>
          </a:p>
        </p:txBody>
      </p:sp>
    </p:spTree>
    <p:extLst>
      <p:ext uri="{BB962C8B-B14F-4D97-AF65-F5344CB8AC3E}">
        <p14:creationId xmlns:p14="http://schemas.microsoft.com/office/powerpoint/2010/main" val="40817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Recent Trends in Property Values and Assessments, Impact of New Developments on Tax Revenues, Projections for Future Tax Base Growth</a:t>
            </a:r>
          </a:p>
        </p:txBody>
      </p:sp>
      <p:sp>
        <p:nvSpPr>
          <p:cNvPr id="4" name="Slide Number Placeholder 3"/>
          <p:cNvSpPr>
            <a:spLocks noGrp="1"/>
          </p:cNvSpPr>
          <p:nvPr>
            <p:ph type="sldNum" sz="quarter" idx="5"/>
          </p:nvPr>
        </p:nvSpPr>
        <p:spPr/>
        <p:txBody>
          <a:bodyPr/>
          <a:lstStyle/>
          <a:p>
            <a:fld id="{CF81558C-88C7-4344-A15F-9D9A5BA1BFFC}" type="slidenum">
              <a:rPr lang="en-US" smtClean="0"/>
              <a:t>12</a:t>
            </a:fld>
            <a:endParaRPr lang="en-US"/>
          </a:p>
        </p:txBody>
      </p:sp>
    </p:spTree>
    <p:extLst>
      <p:ext uri="{BB962C8B-B14F-4D97-AF65-F5344CB8AC3E}">
        <p14:creationId xmlns:p14="http://schemas.microsoft.com/office/powerpoint/2010/main" val="911627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Property assessments in Houghton have increased by 7% annually over the last five years, driven by demand for residential properties and commercial redevelopment. The city’s median property value now exceeds state averages by 8%. These trends indicate a healthy real estate market contributing to fiscal stability.
Image source: AI-generated
</a:t>
            </a:r>
          </a:p>
        </p:txBody>
      </p:sp>
      <p:sp>
        <p:nvSpPr>
          <p:cNvPr id="4" name="Slide Number Placeholder 3"/>
          <p:cNvSpPr>
            <a:spLocks noGrp="1"/>
          </p:cNvSpPr>
          <p:nvPr>
            <p:ph type="sldNum" sz="quarter" idx="5"/>
          </p:nvPr>
        </p:nvSpPr>
        <p:spPr/>
        <p:txBody>
          <a:bodyPr/>
          <a:lstStyle/>
          <a:p>
            <a:fld id="{CF81558C-88C7-4344-A15F-9D9A5BA1BFFC}" type="slidenum">
              <a:rPr lang="en-US" smtClean="0"/>
              <a:t>13</a:t>
            </a:fld>
            <a:endParaRPr lang="en-US"/>
          </a:p>
        </p:txBody>
      </p:sp>
    </p:spTree>
    <p:extLst>
      <p:ext uri="{BB962C8B-B14F-4D97-AF65-F5344CB8AC3E}">
        <p14:creationId xmlns:p14="http://schemas.microsoft.com/office/powerpoint/2010/main" val="1054115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New residential and commercial developments have expanded the tax base by adding approximately $500,000 in annual property tax revenues. These developments contribute to infrastructure funding and city services without raising tax rates. Incremental increases are projected to sustain municipal budgets and support capital projects.
Image source: AI-generated
</a:t>
            </a:r>
          </a:p>
        </p:txBody>
      </p:sp>
      <p:sp>
        <p:nvSpPr>
          <p:cNvPr id="4" name="Slide Number Placeholder 3"/>
          <p:cNvSpPr>
            <a:spLocks noGrp="1"/>
          </p:cNvSpPr>
          <p:nvPr>
            <p:ph type="sldNum" sz="quarter" idx="5"/>
          </p:nvPr>
        </p:nvSpPr>
        <p:spPr/>
        <p:txBody>
          <a:bodyPr/>
          <a:lstStyle/>
          <a:p>
            <a:fld id="{CF81558C-88C7-4344-A15F-9D9A5BA1BFFC}" type="slidenum">
              <a:rPr lang="en-US" smtClean="0"/>
              <a:t>14</a:t>
            </a:fld>
            <a:endParaRPr lang="en-US"/>
          </a:p>
        </p:txBody>
      </p:sp>
    </p:spTree>
    <p:extLst>
      <p:ext uri="{BB962C8B-B14F-4D97-AF65-F5344CB8AC3E}">
        <p14:creationId xmlns:p14="http://schemas.microsoft.com/office/powerpoint/2010/main" val="5212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Opportunities for Public Input and Participation, Upcoming Planning Initiatives and Visioning, Goals for Sustainable and Inclusive Growth</a:t>
            </a:r>
          </a:p>
        </p:txBody>
      </p:sp>
      <p:sp>
        <p:nvSpPr>
          <p:cNvPr id="4" name="Slide Number Placeholder 3"/>
          <p:cNvSpPr>
            <a:spLocks noGrp="1"/>
          </p:cNvSpPr>
          <p:nvPr>
            <p:ph type="sldNum" sz="quarter" idx="5"/>
          </p:nvPr>
        </p:nvSpPr>
        <p:spPr/>
        <p:txBody>
          <a:bodyPr/>
          <a:lstStyle/>
          <a:p>
            <a:fld id="{CF81558C-88C7-4344-A15F-9D9A5BA1BFFC}" type="slidenum">
              <a:rPr lang="en-US" smtClean="0"/>
              <a:t>15</a:t>
            </a:fld>
            <a:endParaRPr lang="en-US"/>
          </a:p>
        </p:txBody>
      </p:sp>
    </p:spTree>
    <p:extLst>
      <p:ext uri="{BB962C8B-B14F-4D97-AF65-F5344CB8AC3E}">
        <p14:creationId xmlns:p14="http://schemas.microsoft.com/office/powerpoint/2010/main" val="1582336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City has increased public input channels, including quarterly town hall meetings, digital surveys, and advisory committees, refining responsiveness to citizen needs. Participation rates have grown by 20%, enhancing democratic processes and facilitating community-driven decisions. Emphasis is placed on inclusion of underrepresented groups.
Image source: AI-generated
</a:t>
            </a:r>
          </a:p>
        </p:txBody>
      </p:sp>
      <p:sp>
        <p:nvSpPr>
          <p:cNvPr id="4" name="Slide Number Placeholder 3"/>
          <p:cNvSpPr>
            <a:spLocks noGrp="1"/>
          </p:cNvSpPr>
          <p:nvPr>
            <p:ph type="sldNum" sz="quarter" idx="5"/>
          </p:nvPr>
        </p:nvSpPr>
        <p:spPr/>
        <p:txBody>
          <a:bodyPr/>
          <a:lstStyle/>
          <a:p>
            <a:fld id="{CF81558C-88C7-4344-A15F-9D9A5BA1BFFC}" type="slidenum">
              <a:rPr lang="en-US" smtClean="0"/>
              <a:t>16</a:t>
            </a:fld>
            <a:endParaRPr lang="en-US"/>
          </a:p>
        </p:txBody>
      </p:sp>
    </p:spTree>
    <p:extLst>
      <p:ext uri="{BB962C8B-B14F-4D97-AF65-F5344CB8AC3E}">
        <p14:creationId xmlns:p14="http://schemas.microsoft.com/office/powerpoint/2010/main" val="31172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City’s growth strategies prioritize sustainability through green infrastructure investments, renewable energy adoption, and inclusive policies supporting affordable housing and accessible public services. Metrics track reductions in carbon emissions and improvements in social equity, reinforcing commitments to both environmental and community well-being.
Image source: AI-generated
</a:t>
            </a:r>
          </a:p>
        </p:txBody>
      </p:sp>
      <p:sp>
        <p:nvSpPr>
          <p:cNvPr id="4" name="Slide Number Placeholder 3"/>
          <p:cNvSpPr>
            <a:spLocks noGrp="1"/>
          </p:cNvSpPr>
          <p:nvPr>
            <p:ph type="sldNum" sz="quarter" idx="5"/>
          </p:nvPr>
        </p:nvSpPr>
        <p:spPr/>
        <p:txBody>
          <a:bodyPr/>
          <a:lstStyle/>
          <a:p>
            <a:fld id="{CF81558C-88C7-4344-A15F-9D9A5BA1BFFC}" type="slidenum">
              <a:rPr lang="en-US" smtClean="0"/>
              <a:t>17</a:t>
            </a:fld>
            <a:endParaRPr lang="en-US"/>
          </a:p>
        </p:txBody>
      </p:sp>
    </p:spTree>
    <p:extLst>
      <p:ext uri="{BB962C8B-B14F-4D97-AF65-F5344CB8AC3E}">
        <p14:creationId xmlns:p14="http://schemas.microsoft.com/office/powerpoint/2010/main" val="4119313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31E36-209D-13FD-5E42-E1551E988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BD521C-0559-62D9-A174-B3744EA02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F05D6-EA11-5C4E-F22F-A04A9E5F40C2}"/>
              </a:ext>
            </a:extLst>
          </p:cNvPr>
          <p:cNvSpPr>
            <a:spLocks noGrp="1"/>
          </p:cNvSpPr>
          <p:nvPr>
            <p:ph type="body" idx="1"/>
          </p:nvPr>
        </p:nvSpPr>
        <p:spPr/>
        <p:txBody>
          <a:bodyPr/>
          <a:lstStyle/>
          <a:p>
            <a:r>
              <a:rPr lang="en-US"/>
              <a:t>Opportunities for Public Input and Participation, Upcoming Planning Initiatives and Visioning, Goals for Sustainable and Inclusive Growth</a:t>
            </a:r>
          </a:p>
        </p:txBody>
      </p:sp>
      <p:sp>
        <p:nvSpPr>
          <p:cNvPr id="4" name="Slide Number Placeholder 3">
            <a:extLst>
              <a:ext uri="{FF2B5EF4-FFF2-40B4-BE49-F238E27FC236}">
                <a16:creationId xmlns:a16="http://schemas.microsoft.com/office/drawing/2014/main" id="{D1AED509-2064-3AC1-43B8-7E98CE027849}"/>
              </a:ext>
            </a:extLst>
          </p:cNvPr>
          <p:cNvSpPr>
            <a:spLocks noGrp="1"/>
          </p:cNvSpPr>
          <p:nvPr>
            <p:ph type="sldNum" sz="quarter" idx="5"/>
          </p:nvPr>
        </p:nvSpPr>
        <p:spPr/>
        <p:txBody>
          <a:bodyPr/>
          <a:lstStyle/>
          <a:p>
            <a:fld id="{CF81558C-88C7-4344-A15F-9D9A5BA1BFFC}" type="slidenum">
              <a:rPr lang="en-US" smtClean="0"/>
              <a:t>18</a:t>
            </a:fld>
            <a:endParaRPr lang="en-US"/>
          </a:p>
        </p:txBody>
      </p:sp>
    </p:spTree>
    <p:extLst>
      <p:ext uri="{BB962C8B-B14F-4D97-AF65-F5344CB8AC3E}">
        <p14:creationId xmlns:p14="http://schemas.microsoft.com/office/powerpoint/2010/main" val="128346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City services in Houghton include essential municipal functions such as public safety, water and sewer management, waste collection, and administrative support. Recent updates indicate enhanced efficiency through digital permit applications and streamlined service request systems, resulting in a 15% faster response time. Administrative improvements include adoption of modern software for budgeting and record-keeping, enabling more transparent reporting and citizen accessibility.
Image source: AI-generated
</a:t>
            </a:r>
          </a:p>
        </p:txBody>
      </p:sp>
      <p:sp>
        <p:nvSpPr>
          <p:cNvPr id="4" name="Slide Number Placeholder 3"/>
          <p:cNvSpPr>
            <a:spLocks noGrp="1"/>
          </p:cNvSpPr>
          <p:nvPr>
            <p:ph type="sldNum" sz="quarter" idx="5"/>
          </p:nvPr>
        </p:nvSpPr>
        <p:spPr/>
        <p:txBody>
          <a:bodyPr/>
          <a:lstStyle/>
          <a:p>
            <a:fld id="{CF81558C-88C7-4344-A15F-9D9A5BA1BFFC}" type="slidenum">
              <a:rPr lang="en-US" smtClean="0"/>
              <a:t>2</a:t>
            </a:fld>
            <a:endParaRPr lang="en-US"/>
          </a:p>
        </p:txBody>
      </p:sp>
    </p:spTree>
    <p:extLst>
      <p:ext uri="{BB962C8B-B14F-4D97-AF65-F5344CB8AC3E}">
        <p14:creationId xmlns:p14="http://schemas.microsoft.com/office/powerpoint/2010/main" val="314054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Recent community events in Houghton have fostered strong local engagement, including the annual Winter Carnival, farmers markets, and environmental clean-up days. These initiatives have attracted over 2,000 attendees cumulatively and boosted local business revenues by 10% during event periods. Community-led sustainability drives exemplify the city's commitment to environmental stewardship and cultural vitality.
Image source: AI-generated
</a:t>
            </a:r>
          </a:p>
        </p:txBody>
      </p:sp>
      <p:sp>
        <p:nvSpPr>
          <p:cNvPr id="4" name="Slide Number Placeholder 3"/>
          <p:cNvSpPr>
            <a:spLocks noGrp="1"/>
          </p:cNvSpPr>
          <p:nvPr>
            <p:ph type="sldNum" sz="quarter" idx="5"/>
          </p:nvPr>
        </p:nvSpPr>
        <p:spPr/>
        <p:txBody>
          <a:bodyPr/>
          <a:lstStyle/>
          <a:p>
            <a:fld id="{CF81558C-88C7-4344-A15F-9D9A5BA1BFFC}" type="slidenum">
              <a:rPr lang="en-US" smtClean="0"/>
              <a:t>3</a:t>
            </a:fld>
            <a:endParaRPr lang="en-US"/>
          </a:p>
        </p:txBody>
      </p:sp>
    </p:spTree>
    <p:extLst>
      <p:ext uri="{BB962C8B-B14F-4D97-AF65-F5344CB8AC3E}">
        <p14:creationId xmlns:p14="http://schemas.microsoft.com/office/powerpoint/2010/main" val="166612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City has successfully onboarded five new employees across public works and community development, addressing previous staffing gaps. Department highlights include the Public Safety team achieving a 98% emergency response rate within targeted times and the Planning Department's completion of a major zoning update, aligning with growth objectives. Investment in staff training programs has led to increased operational proficiency and employee retention.
Image source: AI-generated
</a:t>
            </a:r>
          </a:p>
        </p:txBody>
      </p:sp>
      <p:sp>
        <p:nvSpPr>
          <p:cNvPr id="4" name="Slide Number Placeholder 3"/>
          <p:cNvSpPr>
            <a:spLocks noGrp="1"/>
          </p:cNvSpPr>
          <p:nvPr>
            <p:ph type="sldNum" sz="quarter" idx="5"/>
          </p:nvPr>
        </p:nvSpPr>
        <p:spPr/>
        <p:txBody>
          <a:bodyPr/>
          <a:lstStyle/>
          <a:p>
            <a:fld id="{CF81558C-88C7-4344-A15F-9D9A5BA1BFFC}" type="slidenum">
              <a:rPr lang="en-US" smtClean="0"/>
              <a:t>4</a:t>
            </a:fld>
            <a:endParaRPr lang="en-US"/>
          </a:p>
        </p:txBody>
      </p:sp>
    </p:spTree>
    <p:extLst>
      <p:ext uri="{BB962C8B-B14F-4D97-AF65-F5344CB8AC3E}">
        <p14:creationId xmlns:p14="http://schemas.microsoft.com/office/powerpoint/2010/main" val="36965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Infrastructure Improvements and Maintenance, Facilities Upgrades and Construction Projects, Parks, Recreation, and Public Space Developments</a:t>
            </a:r>
          </a:p>
        </p:txBody>
      </p:sp>
      <p:sp>
        <p:nvSpPr>
          <p:cNvPr id="4" name="Slide Number Placeholder 3"/>
          <p:cNvSpPr>
            <a:spLocks noGrp="1"/>
          </p:cNvSpPr>
          <p:nvPr>
            <p:ph type="sldNum" sz="quarter" idx="5"/>
          </p:nvPr>
        </p:nvSpPr>
        <p:spPr/>
        <p:txBody>
          <a:bodyPr/>
          <a:lstStyle/>
          <a:p>
            <a:fld id="{CF81558C-88C7-4344-A15F-9D9A5BA1BFFC}" type="slidenum">
              <a:rPr lang="en-US" smtClean="0"/>
              <a:t>5</a:t>
            </a:fld>
            <a:endParaRPr lang="en-US"/>
          </a:p>
        </p:txBody>
      </p:sp>
    </p:spTree>
    <p:extLst>
      <p:ext uri="{BB962C8B-B14F-4D97-AF65-F5344CB8AC3E}">
        <p14:creationId xmlns:p14="http://schemas.microsoft.com/office/powerpoint/2010/main" val="1571861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Key infrastructure projects underway involve the upgrading of water mains and road resurfacing across 15 miles of city streets. Investment totals $4 million in this fiscal year, with an expected 20% reduction in maintenance costs over five years due to new materials and proactive maintenance schedules. Projects are phased to minimize disruptions, with public communication enhancing satisfaction.
Image source: AI-generated
</a:t>
            </a:r>
          </a:p>
        </p:txBody>
      </p:sp>
      <p:sp>
        <p:nvSpPr>
          <p:cNvPr id="4" name="Slide Number Placeholder 3"/>
          <p:cNvSpPr>
            <a:spLocks noGrp="1"/>
          </p:cNvSpPr>
          <p:nvPr>
            <p:ph type="sldNum" sz="quarter" idx="5"/>
          </p:nvPr>
        </p:nvSpPr>
        <p:spPr/>
        <p:txBody>
          <a:bodyPr/>
          <a:lstStyle/>
          <a:p>
            <a:fld id="{CF81558C-88C7-4344-A15F-9D9A5BA1BFFC}" type="slidenum">
              <a:rPr lang="en-US" smtClean="0"/>
              <a:t>6</a:t>
            </a:fld>
            <a:endParaRPr lang="en-US"/>
          </a:p>
        </p:txBody>
      </p:sp>
    </p:spTree>
    <p:extLst>
      <p:ext uri="{BB962C8B-B14F-4D97-AF65-F5344CB8AC3E}">
        <p14:creationId xmlns:p14="http://schemas.microsoft.com/office/powerpoint/2010/main" val="409996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Facilities upgrades include renovations to the City Hall to improve ADA compliance, installation of energy-efficient lighting, and HVAC systems expected to reduce energy costs by 25%. Upcoming construction projects entail a new public library extension aimed at expanding community access to resources, scheduled for completion within 18 months with a budget of $3.2 million.
Image source: AI-generated
</a:t>
            </a:r>
          </a:p>
        </p:txBody>
      </p:sp>
      <p:sp>
        <p:nvSpPr>
          <p:cNvPr id="4" name="Slide Number Placeholder 3"/>
          <p:cNvSpPr>
            <a:spLocks noGrp="1"/>
          </p:cNvSpPr>
          <p:nvPr>
            <p:ph type="sldNum" sz="quarter" idx="5"/>
          </p:nvPr>
        </p:nvSpPr>
        <p:spPr/>
        <p:txBody>
          <a:bodyPr/>
          <a:lstStyle/>
          <a:p>
            <a:fld id="{CF81558C-88C7-4344-A15F-9D9A5BA1BFFC}" type="slidenum">
              <a:rPr lang="en-US" smtClean="0"/>
              <a:t>7</a:t>
            </a:fld>
            <a:endParaRPr lang="en-US"/>
          </a:p>
        </p:txBody>
      </p:sp>
    </p:spTree>
    <p:extLst>
      <p:ext uri="{BB962C8B-B14F-4D97-AF65-F5344CB8AC3E}">
        <p14:creationId xmlns:p14="http://schemas.microsoft.com/office/powerpoint/2010/main" val="275980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City is investing $1.5 million to enhance public parks by adding new playground equipment, improving walking trails, and upgrading lighting for safety. Recreation programs have expanded by 30% participation, reflecting community demand for diverse outdoor activities. Plans include the development of a new community garden space to foster environmental education and urban agriculture.
Image source: AI-generated
</a:t>
            </a:r>
          </a:p>
        </p:txBody>
      </p:sp>
      <p:sp>
        <p:nvSpPr>
          <p:cNvPr id="4" name="Slide Number Placeholder 3"/>
          <p:cNvSpPr>
            <a:spLocks noGrp="1"/>
          </p:cNvSpPr>
          <p:nvPr>
            <p:ph type="sldNum" sz="quarter" idx="5"/>
          </p:nvPr>
        </p:nvSpPr>
        <p:spPr/>
        <p:txBody>
          <a:bodyPr/>
          <a:lstStyle/>
          <a:p>
            <a:fld id="{CF81558C-88C7-4344-A15F-9D9A5BA1BFFC}" type="slidenum">
              <a:rPr lang="en-US" smtClean="0"/>
              <a:t>8</a:t>
            </a:fld>
            <a:endParaRPr lang="en-US"/>
          </a:p>
        </p:txBody>
      </p:sp>
    </p:spTree>
    <p:extLst>
      <p:ext uri="{BB962C8B-B14F-4D97-AF65-F5344CB8AC3E}">
        <p14:creationId xmlns:p14="http://schemas.microsoft.com/office/powerpoint/2010/main" val="311318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and Expanding Businesses in Houghton, Downtown Revitalization and Commercial Investments, Support for Local Entrepreneurship and Innovation</a:t>
            </a:r>
          </a:p>
        </p:txBody>
      </p:sp>
      <p:sp>
        <p:nvSpPr>
          <p:cNvPr id="4" name="Slide Number Placeholder 3"/>
          <p:cNvSpPr>
            <a:spLocks noGrp="1"/>
          </p:cNvSpPr>
          <p:nvPr>
            <p:ph type="sldNum" sz="quarter" idx="5"/>
          </p:nvPr>
        </p:nvSpPr>
        <p:spPr/>
        <p:txBody>
          <a:bodyPr/>
          <a:lstStyle/>
          <a:p>
            <a:fld id="{CF81558C-88C7-4344-A15F-9D9A5BA1BFFC}" type="slidenum">
              <a:rPr lang="en-US" smtClean="0"/>
              <a:t>9</a:t>
            </a:fld>
            <a:endParaRPr lang="en-US"/>
          </a:p>
        </p:txBody>
      </p:sp>
    </p:spTree>
    <p:extLst>
      <p:ext uri="{BB962C8B-B14F-4D97-AF65-F5344CB8AC3E}">
        <p14:creationId xmlns:p14="http://schemas.microsoft.com/office/powerpoint/2010/main" val="181685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577005" y="1016955"/>
            <a:ext cx="9140954" cy="3346590"/>
          </a:xfrm>
          <a:prstGeom prst="rect">
            <a:avLst/>
          </a:prstGeom>
        </p:spPr>
        <p:txBody>
          <a:bodyPr vert="horz" lIns="91440" tIns="45720" rIns="91440" bIns="45720" rtlCol="0" anchor="t">
            <a:normAutofit/>
          </a:bodyPr>
          <a:lstStyle>
            <a:lvl1pPr>
              <a:defRPr lang="en-US" sz="7200" cap="all" baseline="0" dirty="0">
                <a:solidFill>
                  <a:schemeClr val="bg1"/>
                </a:solidFill>
                <a:latin typeface="+mj-lt"/>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462963" y="4869030"/>
            <a:ext cx="7152030" cy="987254"/>
          </a:xfrm>
          <a:prstGeom prst="rect">
            <a:avLst/>
          </a:prstGeom>
        </p:spPr>
        <p:txBody>
          <a:bodyPr vert="horz" lIns="91440" tIns="45720" rIns="91440" bIns="45720" rtlCol="0" anchor="b">
            <a:normAutofit/>
          </a:bodyPr>
          <a:lstStyle>
            <a:lvl1pPr marL="0" indent="0">
              <a:buNone/>
              <a:defRPr lang="en-US" sz="2000" b="1" i="0" dirty="0">
                <a:solidFill>
                  <a:schemeClr val="bg1"/>
                </a:solidFill>
                <a:latin typeface="Arial" panose="020B0604020202020204" pitchFamily="34" charset="0"/>
                <a:cs typeface="Arial" panose="020B0604020202020204" pitchFamily="34" charset="0"/>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92240"/>
            <a:ext cx="8582023" cy="365760"/>
          </a:xfrm>
          <a:prstGeom prst="rect">
            <a:avLst/>
          </a:prstGeom>
        </p:spPr>
        <p:txBody>
          <a:bodyPr/>
          <a:lstStyle>
            <a:lvl1pPr>
              <a:defRPr>
                <a:solidFill>
                  <a:schemeClr val="bg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10041" y="6477000"/>
            <a:ext cx="1885955" cy="381000"/>
          </a:xfrm>
          <a:prstGeom prst="rect">
            <a:avLst/>
          </a:prstGeom>
        </p:spPr>
        <p:txBody>
          <a:bodyPr/>
          <a:lstStyle>
            <a:lvl1pPr>
              <a:defRPr>
                <a:solidFill>
                  <a:schemeClr val="bg1"/>
                </a:solidFill>
              </a:defRPr>
            </a:lvl1pPr>
          </a:lstStyle>
          <a:p>
            <a:fld id="{795E4919-E033-41C8-AEE2-17504250F7D3}" type="datetime1">
              <a:rPr lang="en-US" smtClean="0"/>
              <a:t>3/31/2026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8" y="6492240"/>
            <a:ext cx="657221" cy="365761"/>
          </a:xfrm>
          <a:prstGeom prst="rect">
            <a:avLst/>
          </a:prstGeom>
        </p:spPr>
        <p:txBody>
          <a:bodyPr/>
          <a:lstStyle>
            <a:lvl1pPr>
              <a:defRPr>
                <a:solidFill>
                  <a:schemeClr val="bg1"/>
                </a:solidFill>
              </a:defRPr>
            </a:lvl1pPr>
          </a:lstStyle>
          <a:p>
            <a:fld id="{AEAA3239-9EA4-4A65-A281-97F994456D9F}" type="slidenum">
              <a:rPr lang="en-US" smtClean="0"/>
              <a:pPr/>
              <a:t>‹#›</a:t>
            </a:fld>
            <a:endParaRPr lang="en-US"/>
          </a:p>
        </p:txBody>
      </p:sp>
      <p:sp>
        <p:nvSpPr>
          <p:cNvPr id="7" name="Rectangle 6">
            <a:extLst>
              <a:ext uri="{FF2B5EF4-FFF2-40B4-BE49-F238E27FC236}">
                <a16:creationId xmlns:a16="http://schemas.microsoft.com/office/drawing/2014/main" id="{6631FF2A-9DA0-DC5C-0C53-91FDE15093DD}"/>
              </a:ext>
            </a:extLst>
          </p:cNvPr>
          <p:cNvSpPr/>
          <p:nvPr userDrawn="1"/>
        </p:nvSpPr>
        <p:spPr>
          <a:xfrm>
            <a:off x="9110040" y="6155911"/>
            <a:ext cx="3081959" cy="64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A4208E-B529-0934-86E0-24278D43C68A}"/>
              </a:ext>
            </a:extLst>
          </p:cNvPr>
          <p:cNvSpPr/>
          <p:nvPr userDrawn="1"/>
        </p:nvSpPr>
        <p:spPr>
          <a:xfrm>
            <a:off x="3467745" y="6155911"/>
            <a:ext cx="5642289"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08874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ture 6">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28339C4-3F0B-4FDE-331F-F8029E9A43FE}"/>
              </a:ext>
            </a:extLst>
          </p:cNvPr>
          <p:cNvSpPr/>
          <p:nvPr/>
        </p:nvSpPr>
        <p:spPr>
          <a:xfrm>
            <a:off x="0" y="0"/>
            <a:ext cx="778606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0BC36425-FDF2-F5CF-6A47-6FF03D432E73}"/>
              </a:ext>
            </a:extLst>
          </p:cNvPr>
          <p:cNvSpPr>
            <a:spLocks noGrp="1"/>
          </p:cNvSpPr>
          <p:nvPr>
            <p:ph type="title"/>
          </p:nvPr>
        </p:nvSpPr>
        <p:spPr>
          <a:xfrm>
            <a:off x="1571624" y="1016955"/>
            <a:ext cx="5657849" cy="2980050"/>
          </a:xfrm>
        </p:spPr>
        <p:txBody>
          <a:bodyPr>
            <a:noAutofit/>
          </a:bodyPr>
          <a:lstStyle>
            <a:lvl1pPr>
              <a:defRPr sz="7200" cap="all" baseline="0">
                <a:solidFill>
                  <a:schemeClr val="bg1"/>
                </a:solidFill>
              </a:defRPr>
            </a:lvl1pPr>
          </a:lstStyle>
          <a:p>
            <a:r>
              <a:rPr lang="en-US" dirty="0"/>
              <a:t>Click to edit Master title style</a:t>
            </a:r>
          </a:p>
        </p:txBody>
      </p:sp>
      <p:sp>
        <p:nvSpPr>
          <p:cNvPr id="13" name="Subtitle 2">
            <a:extLst>
              <a:ext uri="{FF2B5EF4-FFF2-40B4-BE49-F238E27FC236}">
                <a16:creationId xmlns:a16="http://schemas.microsoft.com/office/drawing/2014/main" id="{2100EADD-FAC0-B5A1-CE0F-C7DBBBB19153}"/>
              </a:ext>
            </a:extLst>
          </p:cNvPr>
          <p:cNvSpPr>
            <a:spLocks noGrp="1"/>
          </p:cNvSpPr>
          <p:nvPr>
            <p:ph type="subTitle" idx="1"/>
          </p:nvPr>
        </p:nvSpPr>
        <p:spPr>
          <a:xfrm>
            <a:off x="3457574" y="5013960"/>
            <a:ext cx="3761341" cy="842323"/>
          </a:xfrm>
          <a:prstGeom prst="rect">
            <a:avLst/>
          </a:prstGeom>
        </p:spPr>
        <p:txBody>
          <a:bodyPr vert="horz" lIns="91440" tIns="45720" rIns="91440" bIns="45720" rtlCol="0" anchor="b">
            <a:normAutofit/>
          </a:bodyPr>
          <a:lstStyle>
            <a:lvl1pPr marL="0" indent="0">
              <a:buNone/>
              <a:defRPr lang="en-US" sz="2000" b="1" i="0" dirty="0">
                <a:solidFill>
                  <a:schemeClr val="bg1"/>
                </a:solidFill>
                <a:latin typeface="Arial" panose="020B0604020202020204" pitchFamily="34" charset="0"/>
                <a:cs typeface="Arial" panose="020B0604020202020204" pitchFamily="34" charset="0"/>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77000"/>
            <a:ext cx="4815506" cy="381001"/>
          </a:xfrm>
          <a:prstGeom prst="rect">
            <a:avLst/>
          </a:prstGeom>
        </p:spPr>
        <p:txBody>
          <a:bodyPr/>
          <a:lstStyle>
            <a:lvl1pPr>
              <a:defRPr>
                <a:solidFill>
                  <a:schemeClr val="bg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5343525" y="6476999"/>
            <a:ext cx="1212771" cy="381001"/>
          </a:xfrm>
          <a:prstGeom prst="rect">
            <a:avLst/>
          </a:prstGeom>
        </p:spPr>
        <p:txBody>
          <a:bodyPr/>
          <a:lstStyle>
            <a:lvl1pPr>
              <a:defRPr>
                <a:solidFill>
                  <a:schemeClr val="bg1"/>
                </a:solidFill>
              </a:defRPr>
            </a:lvl1pPr>
          </a:lstStyle>
          <a:p>
            <a:fld id="{71FB5146-A057-4912-9A0A-2FE6D6C56141}" type="datetime1">
              <a:rPr lang="en-US" smtClean="0"/>
              <a:t>3/31/2026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6561689" y="6477000"/>
            <a:ext cx="657226" cy="381001"/>
          </a:xfrm>
          <a:prstGeom prst="rect">
            <a:avLst/>
          </a:prstGeom>
        </p:spPr>
        <p:txBody>
          <a:bodyPr/>
          <a:lstStyle>
            <a:lvl1pPr>
              <a:defRPr>
                <a:solidFill>
                  <a:schemeClr val="bg1"/>
                </a:solidFill>
              </a:defRPr>
            </a:lvl1pPr>
          </a:lstStyle>
          <a:p>
            <a:fld id="{AEAA3239-9EA4-4A65-A281-97F994456D9F}" type="slidenum">
              <a:rPr lang="en-US" smtClean="0"/>
              <a:pPr/>
              <a:t>‹#›</a:t>
            </a:fld>
            <a:endParaRPr lang="en-US" dirty="0"/>
          </a:p>
        </p:txBody>
      </p:sp>
      <p:sp>
        <p:nvSpPr>
          <p:cNvPr id="44" name="Picture Placeholder 43">
            <a:extLst>
              <a:ext uri="{FF2B5EF4-FFF2-40B4-BE49-F238E27FC236}">
                <a16:creationId xmlns:a16="http://schemas.microsoft.com/office/drawing/2014/main" id="{B02236DF-7EF5-6F1F-81E2-5FBB5F770DDA}"/>
              </a:ext>
            </a:extLst>
          </p:cNvPr>
          <p:cNvSpPr>
            <a:spLocks noGrp="1"/>
          </p:cNvSpPr>
          <p:nvPr>
            <p:ph type="pic" sz="quarter" idx="13" hasCustomPrompt="1"/>
          </p:nvPr>
        </p:nvSpPr>
        <p:spPr>
          <a:xfrm>
            <a:off x="7786070" y="0"/>
            <a:ext cx="4405930" cy="6858000"/>
          </a:xfrm>
          <a:custGeom>
            <a:avLst/>
            <a:gdLst>
              <a:gd name="connsiteX0" fmla="*/ 0 w 4405930"/>
              <a:gd name="connsiteY0" fmla="*/ 0 h 6858000"/>
              <a:gd name="connsiteX1" fmla="*/ 4405930 w 4405930"/>
              <a:gd name="connsiteY1" fmla="*/ 0 h 6858000"/>
              <a:gd name="connsiteX2" fmla="*/ 4405930 w 4405930"/>
              <a:gd name="connsiteY2" fmla="*/ 6858000 h 6858000"/>
              <a:gd name="connsiteX3" fmla="*/ 0 w 4405930"/>
              <a:gd name="connsiteY3" fmla="*/ 6858000 h 6858000"/>
              <a:gd name="connsiteX4" fmla="*/ 0 w 4405930"/>
              <a:gd name="connsiteY4" fmla="*/ 6223002 h 6858000"/>
              <a:gd name="connsiteX5" fmla="*/ 4405929 w 4405930"/>
              <a:gd name="connsiteY5" fmla="*/ 6223002 h 6858000"/>
              <a:gd name="connsiteX6" fmla="*/ 4405929 w 4405930"/>
              <a:gd name="connsiteY6" fmla="*/ 6158994 h 6858000"/>
              <a:gd name="connsiteX7" fmla="*/ 0 w 4405930"/>
              <a:gd name="connsiteY7" fmla="*/ 61589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5930" h="6858000">
                <a:moveTo>
                  <a:pt x="0" y="0"/>
                </a:moveTo>
                <a:lnTo>
                  <a:pt x="4405930" y="0"/>
                </a:lnTo>
                <a:lnTo>
                  <a:pt x="4405930" y="6858000"/>
                </a:lnTo>
                <a:lnTo>
                  <a:pt x="0" y="6858000"/>
                </a:lnTo>
                <a:lnTo>
                  <a:pt x="0" y="6223002"/>
                </a:lnTo>
                <a:lnTo>
                  <a:pt x="4405929" y="6223002"/>
                </a:lnTo>
                <a:lnTo>
                  <a:pt x="4405929" y="6158994"/>
                </a:lnTo>
                <a:lnTo>
                  <a:pt x="0" y="6158994"/>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 </a:t>
            </a:r>
          </a:p>
        </p:txBody>
      </p:sp>
      <p:sp>
        <p:nvSpPr>
          <p:cNvPr id="8" name="Freeform 7">
            <a:extLst>
              <a:ext uri="{FF2B5EF4-FFF2-40B4-BE49-F238E27FC236}">
                <a16:creationId xmlns:a16="http://schemas.microsoft.com/office/drawing/2014/main" id="{1ED591FA-7D43-29EE-BFC3-BBC766B4EE45}"/>
              </a:ext>
            </a:extLst>
          </p:cNvPr>
          <p:cNvSpPr/>
          <p:nvPr userDrawn="1"/>
        </p:nvSpPr>
        <p:spPr>
          <a:xfrm>
            <a:off x="3457574" y="6158994"/>
            <a:ext cx="4328495" cy="64006"/>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1282775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Picture 7">
    <p:bg>
      <p:bgPr>
        <a:solidFill>
          <a:schemeClr val="tx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AC4AA71-4D00-C504-86D1-E003D9A4DEDF}"/>
              </a:ext>
            </a:extLst>
          </p:cNvPr>
          <p:cNvSpPr>
            <a:spLocks noGrp="1"/>
          </p:cNvSpPr>
          <p:nvPr>
            <p:ph type="title"/>
          </p:nvPr>
        </p:nvSpPr>
        <p:spPr>
          <a:xfrm>
            <a:off x="1447800" y="3623950"/>
            <a:ext cx="7275859" cy="2395850"/>
          </a:xfrm>
        </p:spPr>
        <p:txBody>
          <a:bodyPr anchor="b">
            <a:noAutofit/>
          </a:bodyPr>
          <a:lstStyle>
            <a:lvl1pPr>
              <a:defRPr sz="7200" cap="all"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9110042" y="4728526"/>
            <a:ext cx="2548557" cy="1127758"/>
          </a:xfrm>
          <a:prstGeom prst="rect">
            <a:avLst/>
          </a:prstGeom>
        </p:spPr>
        <p:txBody>
          <a:bodyPr anchor="b">
            <a:normAutofit/>
          </a:bodyPr>
          <a:lstStyle>
            <a:lvl1pPr marL="0" indent="0" algn="r">
              <a:buNone/>
              <a:defRPr sz="20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5" name="Picture Placeholder 34">
            <a:extLst>
              <a:ext uri="{FF2B5EF4-FFF2-40B4-BE49-F238E27FC236}">
                <a16:creationId xmlns:a16="http://schemas.microsoft.com/office/drawing/2014/main" id="{B9064727-BADB-A389-B86C-8631998C0849}"/>
              </a:ext>
            </a:extLst>
          </p:cNvPr>
          <p:cNvSpPr>
            <a:spLocks noGrp="1"/>
          </p:cNvSpPr>
          <p:nvPr>
            <p:ph type="pic" sz="quarter" idx="13" hasCustomPrompt="1"/>
          </p:nvPr>
        </p:nvSpPr>
        <p:spPr>
          <a:xfrm>
            <a:off x="1571624" y="-1"/>
            <a:ext cx="10620375" cy="3242950"/>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77000"/>
            <a:ext cx="8576636" cy="381001"/>
          </a:xfrm>
          <a:prstGeom prst="rect">
            <a:avLst/>
          </a:prstGeom>
        </p:spPr>
        <p:txBody>
          <a:bodyPr/>
          <a:lstStyle>
            <a:lvl1pPr>
              <a:defRPr>
                <a:solidFill>
                  <a:schemeClr val="bg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10037" y="6476999"/>
            <a:ext cx="1885950" cy="381001"/>
          </a:xfrm>
          <a:prstGeom prst="rect">
            <a:avLst/>
          </a:prstGeom>
        </p:spPr>
        <p:txBody>
          <a:bodyPr/>
          <a:lstStyle>
            <a:lvl1pPr>
              <a:defRPr>
                <a:solidFill>
                  <a:schemeClr val="bg1"/>
                </a:solidFill>
              </a:defRPr>
            </a:lvl1pPr>
          </a:lstStyle>
          <a:p>
            <a:fld id="{63F95F04-801A-4580-BC26-D705AEBD4783}" type="datetime1">
              <a:rPr lang="en-US" smtClean="0"/>
              <a:t>3/31/2026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9" y="6477000"/>
            <a:ext cx="657226" cy="381001"/>
          </a:xfrm>
          <a:prstGeom prst="rect">
            <a:avLst/>
          </a:prstGeom>
        </p:spPr>
        <p:txBody>
          <a:bodyPr/>
          <a:lstStyle>
            <a:lvl1pPr>
              <a:defRPr>
                <a:solidFill>
                  <a:schemeClr val="bg1"/>
                </a:solidFill>
              </a:defRPr>
            </a:lvl1pPr>
          </a:lstStyle>
          <a:p>
            <a:fld id="{AEAA3239-9EA4-4A65-A281-97F994456D9F}" type="slidenum">
              <a:rPr lang="en-US" smtClean="0"/>
              <a:pPr/>
              <a:t>‹#›</a:t>
            </a:fld>
            <a:endParaRPr lang="en-US" dirty="0"/>
          </a:p>
        </p:txBody>
      </p:sp>
      <p:sp>
        <p:nvSpPr>
          <p:cNvPr id="10" name="Freeform 9">
            <a:extLst>
              <a:ext uri="{FF2B5EF4-FFF2-40B4-BE49-F238E27FC236}">
                <a16:creationId xmlns:a16="http://schemas.microsoft.com/office/drawing/2014/main" id="{8DFF3827-CD62-4A14-DFBC-0250A91ECBC5}"/>
              </a:ext>
            </a:extLst>
          </p:cNvPr>
          <p:cNvSpPr/>
          <p:nvPr/>
        </p:nvSpPr>
        <p:spPr>
          <a:xfrm>
            <a:off x="9110042" y="6167560"/>
            <a:ext cx="3085896" cy="64006"/>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35">
            <a:extLst>
              <a:ext uri="{FF2B5EF4-FFF2-40B4-BE49-F238E27FC236}">
                <a16:creationId xmlns:a16="http://schemas.microsoft.com/office/drawing/2014/main" id="{B46863E6-656C-574C-DA91-23C8D30CE998}"/>
              </a:ext>
            </a:extLst>
          </p:cNvPr>
          <p:cNvSpPr/>
          <p:nvPr/>
        </p:nvSpPr>
        <p:spPr>
          <a:xfrm>
            <a:off x="1571623" y="6167558"/>
            <a:ext cx="7543799"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1284410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3400" y="1143000"/>
            <a:ext cx="8576636" cy="5271008"/>
          </a:xfrm>
          <a:prstGeom prst="rect">
            <a:avLst/>
          </a:prstGeom>
        </p:spPr>
        <p:txBody>
          <a:bodyPr vert="horz" lIns="91440" tIns="45720" rIns="91440" bIns="45720" rtlCol="0" anchor="b">
            <a:normAutofit/>
          </a:bodyPr>
          <a:lstStyle>
            <a:lvl1pPr>
              <a:defRPr lang="en-US" sz="7200" cap="all" baseline="0" dirty="0">
                <a:solidFill>
                  <a:schemeClr val="bg2"/>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92240"/>
            <a:ext cx="8576636" cy="365760"/>
          </a:xfrm>
          <a:prstGeom prst="rect">
            <a:avLst/>
          </a:prstGeom>
        </p:spPr>
        <p:txBody>
          <a:bodyPr/>
          <a:lstStyle>
            <a:lvl1pPr>
              <a:defRPr>
                <a:solidFill>
                  <a:schemeClr val="bg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10041" y="6492240"/>
            <a:ext cx="1891337" cy="365760"/>
          </a:xfrm>
          <a:prstGeom prst="rect">
            <a:avLst/>
          </a:prstGeom>
        </p:spPr>
        <p:txBody>
          <a:bodyPr/>
          <a:lstStyle>
            <a:lvl1pPr>
              <a:defRPr>
                <a:solidFill>
                  <a:schemeClr val="bg2"/>
                </a:solidFill>
              </a:defRPr>
            </a:lvl1pPr>
          </a:lstStyle>
          <a:p>
            <a:fld id="{34E88643-CA1F-4663-8C06-BD5ECF50899D}" type="datetime1">
              <a:rPr lang="en-US" smtClean="0"/>
              <a:t>3/31/2026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8" y="6492240"/>
            <a:ext cx="657222" cy="365760"/>
          </a:xfrm>
          <a:prstGeom prst="rect">
            <a:avLst/>
          </a:prstGeom>
        </p:spPr>
        <p:txBody>
          <a:bodyPr/>
          <a:lstStyle>
            <a:lvl1pPr>
              <a:defRPr>
                <a:solidFill>
                  <a:schemeClr val="bg2"/>
                </a:solidFill>
              </a:defRPr>
            </a:lvl1pPr>
          </a:lstStyle>
          <a:p>
            <a:fld id="{AEAA3239-9EA4-4A65-A281-97F994456D9F}" type="slidenum">
              <a:rPr lang="en-US" smtClean="0"/>
              <a:pPr/>
              <a:t>‹#›</a:t>
            </a:fld>
            <a:endParaRPr lang="en-US" dirty="0"/>
          </a:p>
        </p:txBody>
      </p:sp>
      <p:sp>
        <p:nvSpPr>
          <p:cNvPr id="32" name="Rectangle 31">
            <a:extLst>
              <a:ext uri="{FF2B5EF4-FFF2-40B4-BE49-F238E27FC236}">
                <a16:creationId xmlns:a16="http://schemas.microsoft.com/office/drawing/2014/main" id="{15F1B314-6B95-45EC-8168-CEA297F1BD40}"/>
              </a:ext>
            </a:extLst>
          </p:cNvPr>
          <p:cNvSpPr/>
          <p:nvPr/>
        </p:nvSpPr>
        <p:spPr>
          <a:xfrm>
            <a:off x="634029" y="570037"/>
            <a:ext cx="8476007" cy="615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4E8A7FA-CBEB-E74B-AC79-5D830DAFC993}"/>
              </a:ext>
            </a:extLst>
          </p:cNvPr>
          <p:cNvSpPr/>
          <p:nvPr/>
        </p:nvSpPr>
        <p:spPr>
          <a:xfrm>
            <a:off x="9110036" y="570037"/>
            <a:ext cx="3081964" cy="615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5205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E97C67-C2EB-5515-0FDC-A535220C9DF0}"/>
              </a:ext>
            </a:extLst>
          </p:cNvPr>
          <p:cNvSpPr/>
          <p:nvPr/>
        </p:nvSpPr>
        <p:spPr>
          <a:xfrm>
            <a:off x="9110035" y="0"/>
            <a:ext cx="308196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533399" y="1016955"/>
            <a:ext cx="8195646" cy="1127758"/>
          </a:xfrm>
          <a:prstGeom prst="rect">
            <a:avLst/>
          </a:prstGeom>
        </p:spPr>
        <p:txBody>
          <a:bodyPr anchor="t">
            <a:normAutofit/>
          </a:bodyPr>
          <a:lstStyle>
            <a:lvl1pPr>
              <a:defRPr sz="7200" cap="all" baseline="0"/>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33399" y="2510472"/>
            <a:ext cx="8190496" cy="3966527"/>
          </a:xfrm>
          <a:prstGeom prst="rect">
            <a:avLst/>
          </a:prstGeom>
        </p:spPr>
        <p:txBody>
          <a:bodyPr>
            <a:normAutofit/>
          </a:bodyPr>
          <a:lstStyle>
            <a:lvl1pPr marL="457200" indent="-457200">
              <a:lnSpc>
                <a:spcPct val="150000"/>
              </a:lnSpc>
              <a:spcBef>
                <a:spcPts val="0"/>
              </a:spcBef>
              <a:buFont typeface="+mj-lt"/>
              <a:buAutoNum type="arabicPeriod"/>
              <a:defRPr sz="2000"/>
            </a:lvl1pPr>
            <a:lvl2pPr marL="685800" indent="-457200">
              <a:lnSpc>
                <a:spcPct val="150000"/>
              </a:lnSpc>
              <a:spcBef>
                <a:spcPts val="0"/>
              </a:spcBef>
              <a:buFont typeface="+mj-lt"/>
              <a:buAutoNum type="arabicPeriod"/>
              <a:defRPr sz="2000"/>
            </a:lvl2pPr>
            <a:lvl3pPr marL="800100" indent="-342900">
              <a:lnSpc>
                <a:spcPct val="150000"/>
              </a:lnSpc>
              <a:spcBef>
                <a:spcPts val="0"/>
              </a:spcBef>
              <a:buFont typeface="+mj-lt"/>
              <a:buAutoNum type="arabicPeriod"/>
              <a:defRPr sz="2000"/>
            </a:lvl3pPr>
            <a:lvl4pPr marL="1028700" indent="-342900">
              <a:lnSpc>
                <a:spcPct val="150000"/>
              </a:lnSpc>
              <a:spcBef>
                <a:spcPts val="0"/>
              </a:spcBef>
              <a:buFont typeface="+mj-lt"/>
              <a:buAutoNum type="arabicPeriod"/>
              <a:defRPr sz="2000"/>
            </a:lvl4pPr>
            <a:lvl5pPr marL="1257300" indent="-342900">
              <a:lnSpc>
                <a:spcPct val="150000"/>
              </a:lnSpc>
              <a:spcBef>
                <a:spcPts val="0"/>
              </a:spcBef>
              <a:buFont typeface="+mj-lt"/>
              <a:buAutoNum type="arabicPeriod"/>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33399" y="6492241"/>
            <a:ext cx="5758481" cy="365760"/>
          </a:xfrm>
          <a:prstGeom prst="rect">
            <a:avLst/>
          </a:prstGeom>
        </p:spPr>
        <p:txBody>
          <a:bodyPr/>
          <a:lstStyle>
            <a:lvl1pPr>
              <a:defRPr>
                <a:solidFill>
                  <a:schemeClr val="tx2"/>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291885" y="6492240"/>
            <a:ext cx="1763999" cy="365760"/>
          </a:xfrm>
          <a:prstGeom prst="rect">
            <a:avLst/>
          </a:prstGeom>
        </p:spPr>
        <p:txBody>
          <a:bodyPr/>
          <a:lstStyle>
            <a:lvl1pPr>
              <a:defRPr>
                <a:solidFill>
                  <a:schemeClr val="tx2"/>
                </a:solidFill>
              </a:defRPr>
            </a:lvl1pPr>
          </a:lstStyle>
          <a:p>
            <a:fld id="{CB73E6FC-8E19-48D4-B829-246931AD4AF3}" type="datetime1">
              <a:rPr lang="en-US" smtClean="0"/>
              <a:t>3/31/2026</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8061271" y="6492241"/>
            <a:ext cx="662624"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4" name="Rectangle 33">
            <a:extLst>
              <a:ext uri="{FF2B5EF4-FFF2-40B4-BE49-F238E27FC236}">
                <a16:creationId xmlns:a16="http://schemas.microsoft.com/office/drawing/2014/main" id="{E58CA726-6257-4F3F-9296-A3CF5DCA19DB}"/>
              </a:ext>
            </a:extLst>
          </p:cNvPr>
          <p:cNvSpPr/>
          <p:nvPr/>
        </p:nvSpPr>
        <p:spPr>
          <a:xfrm>
            <a:off x="634029" y="2144714"/>
            <a:ext cx="8476007" cy="61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324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1571616" y="1016955"/>
            <a:ext cx="10086983" cy="1127758"/>
          </a:xfrm>
          <a:prstGeom prst="rect">
            <a:avLst/>
          </a:prstGeom>
        </p:spPr>
        <p:txBody>
          <a:bodyPr anchor="t">
            <a:normAutofit/>
          </a:bodyPr>
          <a:lstStyle>
            <a:lvl1pPr>
              <a:defRPr sz="7200" cap="all" baseline="0"/>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3457574" y="2510472"/>
            <a:ext cx="8201025" cy="3345813"/>
          </a:xfrm>
          <a:prstGeom prst="rect">
            <a:avLst/>
          </a:prstGeom>
        </p:spPr>
        <p:txBody>
          <a:bodyPr anchor="b">
            <a:normAutofit/>
          </a:bodyPr>
          <a:lstStyle>
            <a:lvl1pPr marL="457200" indent="-457200">
              <a:lnSpc>
                <a:spcPct val="150000"/>
              </a:lnSpc>
              <a:spcBef>
                <a:spcPts val="0"/>
              </a:spcBef>
              <a:buFont typeface="+mj-lt"/>
              <a:buAutoNum type="arabicPeriod"/>
              <a:defRPr sz="1600" b="0" i="0">
                <a:latin typeface="Arial" panose="020B0604020202020204" pitchFamily="34" charset="0"/>
                <a:cs typeface="Arial" panose="020B0604020202020204" pitchFamily="34" charset="0"/>
              </a:defRPr>
            </a:lvl1pPr>
            <a:lvl2pPr marL="685800" indent="-457200">
              <a:lnSpc>
                <a:spcPct val="150000"/>
              </a:lnSpc>
              <a:spcBef>
                <a:spcPts val="0"/>
              </a:spcBef>
              <a:buFont typeface="+mj-lt"/>
              <a:buAutoNum type="arabicPeriod"/>
              <a:defRPr sz="1600" b="0" i="0">
                <a:latin typeface="Arial" panose="020B0604020202020204" pitchFamily="34" charset="0"/>
                <a:cs typeface="Arial" panose="020B0604020202020204" pitchFamily="34" charset="0"/>
              </a:defRPr>
            </a:lvl2pPr>
            <a:lvl3pPr marL="800100" indent="-342900">
              <a:lnSpc>
                <a:spcPct val="150000"/>
              </a:lnSpc>
              <a:spcBef>
                <a:spcPts val="0"/>
              </a:spcBef>
              <a:buFont typeface="+mj-lt"/>
              <a:buAutoNum type="arabicPeriod"/>
              <a:defRPr sz="1600" b="0" i="0">
                <a:latin typeface="Arial" panose="020B0604020202020204" pitchFamily="34" charset="0"/>
                <a:cs typeface="Arial" panose="020B0604020202020204" pitchFamily="34" charset="0"/>
              </a:defRPr>
            </a:lvl3pPr>
            <a:lvl4pPr marL="1028700" indent="-342900">
              <a:lnSpc>
                <a:spcPct val="150000"/>
              </a:lnSpc>
              <a:spcBef>
                <a:spcPts val="0"/>
              </a:spcBef>
              <a:buFont typeface="+mj-lt"/>
              <a:buAutoNum type="arabicPeriod"/>
              <a:defRPr sz="1600" b="0" i="0">
                <a:latin typeface="Arial" panose="020B0604020202020204" pitchFamily="34" charset="0"/>
                <a:cs typeface="Arial" panose="020B0604020202020204" pitchFamily="34" charset="0"/>
              </a:defRPr>
            </a:lvl4pPr>
            <a:lvl5pPr marL="1257300" indent="-342900">
              <a:lnSpc>
                <a:spcPct val="150000"/>
              </a:lnSpc>
              <a:spcBef>
                <a:spcPts val="0"/>
              </a:spcBef>
              <a:buFont typeface="+mj-lt"/>
              <a:buAutoNum type="arabicPeriod"/>
              <a:defRPr sz="16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33399" y="6477000"/>
            <a:ext cx="8582024" cy="381001"/>
          </a:xfrm>
          <a:prstGeom prst="rect">
            <a:avLst/>
          </a:prstGeom>
        </p:spPr>
        <p:txBody>
          <a:bodyPr/>
          <a:lstStyle>
            <a:lvl1pPr>
              <a:defRPr>
                <a:solidFill>
                  <a:schemeClr val="tx2"/>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120810" y="6477000"/>
            <a:ext cx="1880569" cy="381001"/>
          </a:xfrm>
          <a:prstGeom prst="rect">
            <a:avLst/>
          </a:prstGeom>
        </p:spPr>
        <p:txBody>
          <a:bodyPr/>
          <a:lstStyle>
            <a:lvl1pPr>
              <a:defRPr>
                <a:solidFill>
                  <a:schemeClr val="tx2"/>
                </a:solidFill>
              </a:defRPr>
            </a:lvl1pPr>
          </a:lstStyle>
          <a:p>
            <a:fld id="{D00CEFBA-160C-4799-BD15-C032D631B769}" type="datetime1">
              <a:rPr lang="en-US" smtClean="0"/>
              <a:t>3/31/2026</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001379" y="6477000"/>
            <a:ext cx="668011"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6" name="Rectangle 5">
            <a:extLst>
              <a:ext uri="{FF2B5EF4-FFF2-40B4-BE49-F238E27FC236}">
                <a16:creationId xmlns:a16="http://schemas.microsoft.com/office/drawing/2014/main" id="{3ED80240-B3FF-301A-7873-10FB09246CCA}"/>
              </a:ext>
            </a:extLst>
          </p:cNvPr>
          <p:cNvSpPr/>
          <p:nvPr userDrawn="1"/>
        </p:nvSpPr>
        <p:spPr>
          <a:xfrm>
            <a:off x="9110040" y="6155911"/>
            <a:ext cx="3081959"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4D47D0-4154-EDAC-8824-1648A190B7A6}"/>
              </a:ext>
            </a:extLst>
          </p:cNvPr>
          <p:cNvSpPr/>
          <p:nvPr userDrawn="1"/>
        </p:nvSpPr>
        <p:spPr>
          <a:xfrm>
            <a:off x="3467745" y="6155911"/>
            <a:ext cx="5642289"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159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713386-53DE-AEBA-6318-6C7146DE2270}"/>
              </a:ext>
            </a:extLst>
          </p:cNvPr>
          <p:cNvSpPr>
            <a:spLocks noGrp="1"/>
          </p:cNvSpPr>
          <p:nvPr>
            <p:ph type="title" hasCustomPrompt="1"/>
          </p:nvPr>
        </p:nvSpPr>
        <p:spPr>
          <a:xfrm>
            <a:off x="5343517" y="1386842"/>
            <a:ext cx="6315083" cy="1127758"/>
          </a:xfrm>
        </p:spPr>
        <p:txBody>
          <a:bodyPr>
            <a:normAutofit/>
          </a:bodyPr>
          <a:lstStyle>
            <a:lvl1pPr>
              <a:defRPr sz="7200" cap="all" baseline="0"/>
            </a:lvl1pPr>
          </a:lstStyle>
          <a:p>
            <a:r>
              <a:rPr lang="en-US" dirty="0"/>
              <a:t>AGENDA</a:t>
            </a:r>
          </a:p>
        </p:txBody>
      </p:sp>
      <p:sp>
        <p:nvSpPr>
          <p:cNvPr id="39" name="Picture Placeholder 38">
            <a:extLst>
              <a:ext uri="{FF2B5EF4-FFF2-40B4-BE49-F238E27FC236}">
                <a16:creationId xmlns:a16="http://schemas.microsoft.com/office/drawing/2014/main" id="{0440984A-B82C-18F1-2933-6DF295884CE0}"/>
              </a:ext>
            </a:extLst>
          </p:cNvPr>
          <p:cNvSpPr>
            <a:spLocks noGrp="1"/>
          </p:cNvSpPr>
          <p:nvPr>
            <p:ph type="pic" sz="quarter" idx="14" hasCustomPrompt="1"/>
          </p:nvPr>
        </p:nvSpPr>
        <p:spPr>
          <a:xfrm>
            <a:off x="0" y="0"/>
            <a:ext cx="4400554" cy="6858000"/>
          </a:xfrm>
          <a:blipFill>
            <a:blip r:embed="rId2">
              <a:alphaModFix amt="60000"/>
            </a:blip>
            <a:stretch>
              <a:fillRect/>
            </a:stretch>
          </a:blipFill>
        </p:spPr>
        <p:txBody>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343518" y="2886089"/>
            <a:ext cx="6315082" cy="3336911"/>
          </a:xfrm>
          <a:prstGeom prst="rect">
            <a:avLst/>
          </a:prstGeom>
        </p:spPr>
        <p:txBody>
          <a:bodyPr>
            <a:normAutofit/>
          </a:bodyPr>
          <a:lstStyle>
            <a:lvl1pPr marL="457200" indent="-457200">
              <a:lnSpc>
                <a:spcPct val="150000"/>
              </a:lnSpc>
              <a:spcBef>
                <a:spcPts val="0"/>
              </a:spcBef>
              <a:buFont typeface="+mj-lt"/>
              <a:buAutoNum type="arabicPeriod"/>
              <a:defRPr sz="2000"/>
            </a:lvl1pPr>
            <a:lvl2pPr marL="571500" indent="-342900">
              <a:lnSpc>
                <a:spcPct val="150000"/>
              </a:lnSpc>
              <a:spcBef>
                <a:spcPts val="0"/>
              </a:spcBef>
              <a:buFont typeface="+mj-lt"/>
              <a:buAutoNum type="arabicPeriod"/>
              <a:defRPr sz="2000"/>
            </a:lvl2pPr>
            <a:lvl3pPr marL="800100" indent="-342900">
              <a:lnSpc>
                <a:spcPct val="150000"/>
              </a:lnSpc>
              <a:spcBef>
                <a:spcPts val="0"/>
              </a:spcBef>
              <a:buFont typeface="+mj-lt"/>
              <a:buAutoNum type="arabicPeriod"/>
              <a:defRPr sz="2000"/>
            </a:lvl3pPr>
            <a:lvl4pPr marL="1028700" indent="-342900">
              <a:lnSpc>
                <a:spcPct val="150000"/>
              </a:lnSpc>
              <a:spcBef>
                <a:spcPts val="0"/>
              </a:spcBef>
              <a:buFont typeface="+mj-lt"/>
              <a:buAutoNum type="arabicPeriod"/>
              <a:defRPr sz="2000"/>
            </a:lvl4pPr>
            <a:lvl5pPr>
              <a:lnSpc>
                <a:spcPct val="150000"/>
              </a:lnSpc>
              <a:spcBef>
                <a:spcPts val="0"/>
              </a:spcBef>
              <a:buFont typeface="+mj-lt"/>
              <a:buAutoNum type="arabicPeriod"/>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343518" y="6477000"/>
            <a:ext cx="3771905" cy="381001"/>
          </a:xfrm>
          <a:prstGeom prst="rect">
            <a:avLst/>
          </a:prstGeom>
        </p:spPr>
        <p:txBody>
          <a:bodyPr/>
          <a:lstStyle/>
          <a:p>
            <a:r>
              <a:rPr lang="en-US"/>
              <a:t>Presentation title</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120821" y="6477000"/>
            <a:ext cx="1875160" cy="381001"/>
          </a:xfrm>
          <a:prstGeom prst="rect">
            <a:avLst/>
          </a:prstGeom>
        </p:spPr>
        <p:txBody>
          <a:bodyPr/>
          <a:lstStyle/>
          <a:p>
            <a:fld id="{20AF2805-09FE-4E19-BD3D-273F9C4FB4DD}" type="datetime1">
              <a:rPr lang="en-US" smtClean="0"/>
              <a:t>3/31/2026</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0995986" y="6477000"/>
            <a:ext cx="662614" cy="381001"/>
          </a:xfrm>
          <a:prstGeom prst="rect">
            <a:avLst/>
          </a:prstGeom>
        </p:spPr>
        <p:txBody>
          <a:bodyPr/>
          <a:lstStyle/>
          <a:p>
            <a:fld id="{AEAA3239-9EA4-4A65-A281-97F994456D9F}" type="slidenum">
              <a:rPr lang="en-US" smtClean="0"/>
              <a:t>‹#›</a:t>
            </a:fld>
            <a:endParaRPr lang="en-US" dirty="0"/>
          </a:p>
        </p:txBody>
      </p:sp>
      <p:sp>
        <p:nvSpPr>
          <p:cNvPr id="34" name="Rectangle 33">
            <a:extLst>
              <a:ext uri="{FF2B5EF4-FFF2-40B4-BE49-F238E27FC236}">
                <a16:creationId xmlns:a16="http://schemas.microsoft.com/office/drawing/2014/main" id="{98E5CA23-2176-4B29-AB27-EDD9AC417271}"/>
              </a:ext>
            </a:extLst>
          </p:cNvPr>
          <p:cNvSpPr/>
          <p:nvPr/>
        </p:nvSpPr>
        <p:spPr>
          <a:xfrm>
            <a:off x="4400554" y="2496190"/>
            <a:ext cx="7791446"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04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6B3EE4-062C-F433-E634-3A18DC144881}"/>
              </a:ext>
            </a:extLst>
          </p:cNvPr>
          <p:cNvSpPr>
            <a:spLocks noGrp="1"/>
          </p:cNvSpPr>
          <p:nvPr>
            <p:ph type="title"/>
          </p:nvPr>
        </p:nvSpPr>
        <p:spPr>
          <a:xfrm>
            <a:off x="533399" y="1016955"/>
            <a:ext cx="8190252" cy="1064665"/>
          </a:xfrm>
        </p:spPr>
        <p:txBody>
          <a:bodyPr/>
          <a:lstStyle>
            <a:lvl1pPr>
              <a:defRPr cap="all" baseline="0"/>
            </a:lvl1pPr>
          </a:lstStyle>
          <a:p>
            <a:r>
              <a:rPr lang="en-US" dirty="0"/>
              <a:t>Click to edit Master title style</a:t>
            </a:r>
          </a:p>
        </p:txBody>
      </p:sp>
      <p:sp>
        <p:nvSpPr>
          <p:cNvPr id="33" name="Rectangle 32">
            <a:extLst>
              <a:ext uri="{FF2B5EF4-FFF2-40B4-BE49-F238E27FC236}">
                <a16:creationId xmlns:a16="http://schemas.microsoft.com/office/drawing/2014/main" id="{47E7D5E3-074F-6FA6-6315-6EB342D2C2D0}"/>
              </a:ext>
            </a:extLst>
          </p:cNvPr>
          <p:cNvSpPr/>
          <p:nvPr userDrawn="1"/>
        </p:nvSpPr>
        <p:spPr>
          <a:xfrm>
            <a:off x="9110035" y="0"/>
            <a:ext cx="308196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A2BF4CD-78B4-D70F-8781-6C00B2CEA066}"/>
              </a:ext>
            </a:extLst>
          </p:cNvPr>
          <p:cNvSpPr/>
          <p:nvPr/>
        </p:nvSpPr>
        <p:spPr>
          <a:xfrm>
            <a:off x="634029" y="2144714"/>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8447EC38-FC2B-37AD-5285-1B51B7FA258B}"/>
              </a:ext>
            </a:extLst>
          </p:cNvPr>
          <p:cNvSpPr>
            <a:spLocks noGrp="1"/>
          </p:cNvSpPr>
          <p:nvPr>
            <p:ph sz="quarter" idx="14"/>
          </p:nvPr>
        </p:nvSpPr>
        <p:spPr>
          <a:xfrm>
            <a:off x="533400" y="2495232"/>
            <a:ext cx="4659313" cy="1644650"/>
          </a:xfrm>
        </p:spPr>
        <p:txBody>
          <a:bodyPr>
            <a:normAutofit/>
          </a:bodyPr>
          <a:lstStyle>
            <a:lvl1pPr marL="0" indent="0">
              <a:spcBef>
                <a:spcPts val="0"/>
              </a:spcBef>
              <a:buNone/>
              <a:defRPr sz="1400"/>
            </a:lvl1pPr>
            <a:lvl2pPr marL="228600" indent="0">
              <a:spcBef>
                <a:spcPts val="0"/>
              </a:spcBef>
              <a:buNone/>
              <a:defRPr sz="1400"/>
            </a:lvl2pPr>
            <a:lvl3pPr marL="457200" indent="0">
              <a:spcBef>
                <a:spcPts val="0"/>
              </a:spcBef>
              <a:buNone/>
              <a:defRPr sz="1400"/>
            </a:lvl3pPr>
            <a:lvl4pPr marL="685800" indent="0">
              <a:spcBef>
                <a:spcPts val="0"/>
              </a:spcBef>
              <a:buNone/>
              <a:defRPr sz="1400"/>
            </a:lvl4pPr>
            <a:lvl5pPr marL="914400" indent="0">
              <a:spcBef>
                <a:spcPts val="0"/>
              </a:spcBef>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77000"/>
            <a:ext cx="6304302" cy="381001"/>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843095" y="6477000"/>
            <a:ext cx="1223330" cy="381001"/>
          </a:xfrm>
          <a:prstGeom prst="rect">
            <a:avLst/>
          </a:prstGeom>
        </p:spPr>
        <p:txBody>
          <a:bodyPr/>
          <a:lstStyle>
            <a:lvl1pPr>
              <a:defRPr>
                <a:solidFill>
                  <a:schemeClr val="tx2"/>
                </a:solidFill>
              </a:defRPr>
            </a:lvl1pPr>
          </a:lstStyle>
          <a:p>
            <a:fld id="{91916611-30DD-4F0D-BDC3-078E01EB801A}" type="datetime1">
              <a:rPr lang="en-US" smtClean="0"/>
              <a:t>3/31/2026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8066425" y="6477000"/>
            <a:ext cx="657226"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9" name="Freeform 8">
            <a:extLst>
              <a:ext uri="{FF2B5EF4-FFF2-40B4-BE49-F238E27FC236}">
                <a16:creationId xmlns:a16="http://schemas.microsoft.com/office/drawing/2014/main" id="{37ECC57E-F626-26BF-F554-362A80454818}"/>
              </a:ext>
            </a:extLst>
          </p:cNvPr>
          <p:cNvSpPr/>
          <p:nvPr userDrawn="1"/>
        </p:nvSpPr>
        <p:spPr>
          <a:xfrm>
            <a:off x="9110042" y="2144714"/>
            <a:ext cx="3085896" cy="64006"/>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13791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8" y="1016955"/>
            <a:ext cx="3493859" cy="3456894"/>
          </a:xfrm>
          <a:prstGeom prst="rect">
            <a:avLst/>
          </a:prstGeom>
        </p:spPr>
        <p:txBody>
          <a:bodyPr anchor="t">
            <a:normAutofit/>
          </a:bodyPr>
          <a:lstStyle>
            <a:lvl1pPr>
              <a:defRPr sz="3600" cap="all" baseline="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962527" y="1016955"/>
            <a:ext cx="6696073" cy="34612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77000"/>
            <a:ext cx="8576637" cy="381001"/>
          </a:xfrm>
          <a:prstGeom prst="rect">
            <a:avLst/>
          </a:prstGeo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77000"/>
            <a:ext cx="1891338" cy="381001"/>
          </a:xfrm>
          <a:prstGeom prst="rect">
            <a:avLst/>
          </a:prstGeom>
        </p:spPr>
        <p:txBody>
          <a:bodyPr/>
          <a:lstStyle/>
          <a:p>
            <a:fld id="{5849E5F1-9C7C-41DD-B083-40CE4B6B6609}" type="datetime1">
              <a:rPr lang="en-US" smtClean="0"/>
              <a:t>3/31/2026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0995976" y="6477000"/>
            <a:ext cx="662624" cy="381001"/>
          </a:xfrm>
          <a:prstGeom prst="rect">
            <a:avLst/>
          </a:prstGeom>
        </p:spPr>
        <p:txBody>
          <a:bodyPr/>
          <a:lstStyle/>
          <a:p>
            <a:fld id="{AEAA3239-9EA4-4A65-A281-97F994456D9F}" type="slidenum">
              <a:rPr lang="en-US" smtClean="0"/>
              <a:t>‹#›</a:t>
            </a:fld>
            <a:endParaRPr lang="en-US" dirty="0"/>
          </a:p>
        </p:txBody>
      </p:sp>
      <p:sp>
        <p:nvSpPr>
          <p:cNvPr id="3" name="Rectangle 2">
            <a:extLst>
              <a:ext uri="{FF2B5EF4-FFF2-40B4-BE49-F238E27FC236}">
                <a16:creationId xmlns:a16="http://schemas.microsoft.com/office/drawing/2014/main" id="{318A2D93-E48C-9CE8-FF5E-7230586A29D9}"/>
              </a:ext>
            </a:extLst>
          </p:cNvPr>
          <p:cNvSpPr/>
          <p:nvPr userDrawn="1"/>
        </p:nvSpPr>
        <p:spPr>
          <a:xfrm>
            <a:off x="4019552" y="570037"/>
            <a:ext cx="8172448" cy="59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FA3421-FB3F-747A-9D40-EB149BBDD6FA}"/>
              </a:ext>
            </a:extLst>
          </p:cNvPr>
          <p:cNvSpPr/>
          <p:nvPr userDrawn="1"/>
        </p:nvSpPr>
        <p:spPr>
          <a:xfrm>
            <a:off x="634030" y="570037"/>
            <a:ext cx="3390908" cy="5957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48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4">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9" y="1016955"/>
            <a:ext cx="3491539" cy="4083580"/>
          </a:xfrm>
          <a:prstGeom prst="rect">
            <a:avLst/>
          </a:prstGeom>
        </p:spPr>
        <p:txBody>
          <a:bodyPr anchor="t">
            <a:normAutofit/>
          </a:bodyPr>
          <a:lstStyle>
            <a:lvl1pPr>
              <a:defRPr sz="3600" cap="all" baseline="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962526" y="1016955"/>
            <a:ext cx="6696073" cy="408357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77000"/>
            <a:ext cx="8576637" cy="381001"/>
          </a:xfrm>
          <a:prstGeom prst="rect">
            <a:avLst/>
          </a:prstGeom>
        </p:spPr>
        <p:txBody>
          <a:body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77000"/>
            <a:ext cx="1891338" cy="381001"/>
          </a:xfrm>
          <a:prstGeom prst="rect">
            <a:avLst/>
          </a:prstGeom>
        </p:spPr>
        <p:txBody>
          <a:bodyPr/>
          <a:lstStyle/>
          <a:p>
            <a:fld id="{1E532691-8605-4D75-9B37-0F29951CF35A}" type="datetime1">
              <a:rPr lang="en-US" smtClean="0"/>
              <a:t>3/31/2026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001374" y="6477000"/>
            <a:ext cx="657226" cy="381001"/>
          </a:xfrm>
          <a:prstGeom prst="rect">
            <a:avLst/>
          </a:prstGeom>
        </p:spPr>
        <p:txBody>
          <a:bodyPr/>
          <a:lstStyle/>
          <a:p>
            <a:fld id="{AEAA3239-9EA4-4A65-A281-97F994456D9F}" type="slidenum">
              <a:rPr lang="en-US" smtClean="0"/>
              <a:t>‹#›</a:t>
            </a:fld>
            <a:endParaRPr lang="en-US" dirty="0"/>
          </a:p>
        </p:txBody>
      </p:sp>
      <p:sp>
        <p:nvSpPr>
          <p:cNvPr id="34" name="Rectangle 33">
            <a:extLst>
              <a:ext uri="{FF2B5EF4-FFF2-40B4-BE49-F238E27FC236}">
                <a16:creationId xmlns:a16="http://schemas.microsoft.com/office/drawing/2014/main" id="{9AE531BB-71E1-57EF-0879-5979B0C95458}"/>
              </a:ext>
            </a:extLst>
          </p:cNvPr>
          <p:cNvSpPr/>
          <p:nvPr userDrawn="1"/>
        </p:nvSpPr>
        <p:spPr>
          <a:xfrm>
            <a:off x="4024938" y="570037"/>
            <a:ext cx="8167062" cy="595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1FD272-0797-A5C1-BAB9-E68F518B8158}"/>
              </a:ext>
            </a:extLst>
          </p:cNvPr>
          <p:cNvSpPr/>
          <p:nvPr userDrawn="1"/>
        </p:nvSpPr>
        <p:spPr>
          <a:xfrm>
            <a:off x="634030" y="570037"/>
            <a:ext cx="3390908" cy="5957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182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9" y="1016955"/>
            <a:ext cx="3496147" cy="4940661"/>
          </a:xfrm>
          <a:prstGeom prst="rect">
            <a:avLst/>
          </a:prstGeom>
        </p:spPr>
        <p:txBody>
          <a:bodyPr anchor="t">
            <a:normAutofit/>
          </a:bodyPr>
          <a:lstStyle>
            <a:lvl1pPr>
              <a:defRPr sz="3600" cap="all" baseline="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962526" y="1016955"/>
            <a:ext cx="6696074" cy="49406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77000"/>
            <a:ext cx="8576637" cy="381001"/>
          </a:xfrm>
          <a:prstGeom prst="rect">
            <a:avLst/>
          </a:prstGeo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77000"/>
            <a:ext cx="1891338" cy="381001"/>
          </a:xfrm>
          <a:prstGeom prst="rect">
            <a:avLst/>
          </a:prstGeom>
        </p:spPr>
        <p:txBody>
          <a:bodyPr/>
          <a:lstStyle/>
          <a:p>
            <a:fld id="{CE22925B-E537-4894-A5C9-5FB557DF6FFB}" type="datetime1">
              <a:rPr lang="en-US" smtClean="0"/>
              <a:t>3/31/2026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001374" y="6477000"/>
            <a:ext cx="657226" cy="381001"/>
          </a:xfrm>
          <a:prstGeom prst="rect">
            <a:avLst/>
          </a:prstGeom>
        </p:spPr>
        <p:txBody>
          <a:bodyPr/>
          <a:lstStyle/>
          <a:p>
            <a:fld id="{AEAA3239-9EA4-4A65-A281-97F994456D9F}" type="slidenum">
              <a:rPr lang="en-US" smtClean="0"/>
              <a:t>‹#›</a:t>
            </a:fld>
            <a:endParaRPr lang="en-US" dirty="0"/>
          </a:p>
        </p:txBody>
      </p:sp>
      <p:sp>
        <p:nvSpPr>
          <p:cNvPr id="3" name="Rectangle 2">
            <a:extLst>
              <a:ext uri="{FF2B5EF4-FFF2-40B4-BE49-F238E27FC236}">
                <a16:creationId xmlns:a16="http://schemas.microsoft.com/office/drawing/2014/main" id="{E5C1B67F-B248-B2D5-AE0D-B9A93FFB6061}"/>
              </a:ext>
            </a:extLst>
          </p:cNvPr>
          <p:cNvSpPr/>
          <p:nvPr userDrawn="1"/>
        </p:nvSpPr>
        <p:spPr>
          <a:xfrm>
            <a:off x="634030" y="570037"/>
            <a:ext cx="3390908" cy="5957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8DF7F2-59F5-C597-5370-B00D427EA660}"/>
              </a:ext>
            </a:extLst>
          </p:cNvPr>
          <p:cNvSpPr/>
          <p:nvPr userDrawn="1"/>
        </p:nvSpPr>
        <p:spPr>
          <a:xfrm>
            <a:off x="4019547" y="570037"/>
            <a:ext cx="8172453" cy="595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344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8" y="1016955"/>
            <a:ext cx="11125201" cy="746759"/>
          </a:xfrm>
          <a:prstGeom prst="rect">
            <a:avLst/>
          </a:prstGeom>
        </p:spPr>
        <p:txBody>
          <a:bodyPr anchor="t">
            <a:normAutofit/>
          </a:bodyPr>
          <a:lstStyle>
            <a:lvl1pPr>
              <a:defRPr sz="36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533398" y="1748474"/>
            <a:ext cx="11125202" cy="47285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E5526932-58BC-3B05-A619-8FE2BA7973DD}"/>
              </a:ext>
            </a:extLst>
          </p:cNvPr>
          <p:cNvSpPr/>
          <p:nvPr userDrawn="1"/>
        </p:nvSpPr>
        <p:spPr>
          <a:xfrm>
            <a:off x="634030" y="565606"/>
            <a:ext cx="1155796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E4751EC6-9764-CDDF-E8BC-793AD483E0A9}"/>
              </a:ext>
            </a:extLst>
          </p:cNvPr>
          <p:cNvSpPr>
            <a:spLocks noGrp="1"/>
          </p:cNvSpPr>
          <p:nvPr>
            <p:ph type="ftr" sz="quarter" idx="11"/>
          </p:nvPr>
        </p:nvSpPr>
        <p:spPr/>
        <p:txBody>
          <a:bodyPr/>
          <a:lstStyle/>
          <a:p>
            <a:r>
              <a:rPr lang="en-US"/>
              <a:t>Presentation title</a:t>
            </a:r>
            <a:endParaRPr lang="en-US" dirty="0"/>
          </a:p>
        </p:txBody>
      </p:sp>
      <p:sp>
        <p:nvSpPr>
          <p:cNvPr id="8" name="Date Placeholder 7">
            <a:extLst>
              <a:ext uri="{FF2B5EF4-FFF2-40B4-BE49-F238E27FC236}">
                <a16:creationId xmlns:a16="http://schemas.microsoft.com/office/drawing/2014/main" id="{DA395EC9-5212-9F09-E9FA-0AB62AFB6D99}"/>
              </a:ext>
            </a:extLst>
          </p:cNvPr>
          <p:cNvSpPr>
            <a:spLocks noGrp="1"/>
          </p:cNvSpPr>
          <p:nvPr>
            <p:ph type="dt" sz="half" idx="10"/>
          </p:nvPr>
        </p:nvSpPr>
        <p:spPr/>
        <p:txBody>
          <a:bodyPr/>
          <a:lstStyle/>
          <a:p>
            <a:fld id="{35F68458-1A7A-4A29-A16B-4424C6D3B5E6}" type="datetime1">
              <a:rPr lang="en-US" smtClean="0"/>
              <a:pPr/>
              <a:t>3/31/2026</a:t>
            </a:fld>
            <a:endParaRPr lang="en-US" dirty="0"/>
          </a:p>
        </p:txBody>
      </p:sp>
      <p:sp>
        <p:nvSpPr>
          <p:cNvPr id="10" name="Slide Number Placeholder 9">
            <a:extLst>
              <a:ext uri="{FF2B5EF4-FFF2-40B4-BE49-F238E27FC236}">
                <a16:creationId xmlns:a16="http://schemas.microsoft.com/office/drawing/2014/main" id="{286E48EB-E81D-8C6A-DBE6-738017E5A734}"/>
              </a:ext>
            </a:extLst>
          </p:cNvPr>
          <p:cNvSpPr>
            <a:spLocks noGrp="1"/>
          </p:cNvSpPr>
          <p:nvPr>
            <p:ph type="sldNum" sz="quarter" idx="12"/>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2846258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8" y="1016955"/>
            <a:ext cx="3486153" cy="2721451"/>
          </a:xfrm>
          <a:prstGeom prst="rect">
            <a:avLst/>
          </a:prstGeom>
        </p:spPr>
        <p:txBody>
          <a:bodyPr anchor="t">
            <a:normAutofit/>
          </a:bodyPr>
          <a:lstStyle>
            <a:lvl1pPr>
              <a:defRPr sz="3600" cap="all" baseline="0">
                <a:latin typeface="+mj-lt"/>
              </a:defRPr>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962526" y="1016955"/>
            <a:ext cx="6696074" cy="54905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77000"/>
            <a:ext cx="8576637" cy="381001"/>
          </a:xfrm>
          <a:prstGeom prst="rect">
            <a:avLst/>
          </a:prstGeo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77000"/>
            <a:ext cx="1891338" cy="381001"/>
          </a:xfrm>
          <a:prstGeom prst="rect">
            <a:avLst/>
          </a:prstGeom>
        </p:spPr>
        <p:txBody>
          <a:bodyPr/>
          <a:lstStyle/>
          <a:p>
            <a:fld id="{AF504E6F-5E20-457A-A4D7-010D88E2AB6A}" type="datetime1">
              <a:rPr lang="en-US" smtClean="0"/>
              <a:t>3/31/2026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001374" y="6477000"/>
            <a:ext cx="657226" cy="381001"/>
          </a:xfrm>
          <a:prstGeom prst="rect">
            <a:avLst/>
          </a:prstGeom>
        </p:spPr>
        <p:txBody>
          <a:bodyPr/>
          <a:lstStyle/>
          <a:p>
            <a:fld id="{AEAA3239-9EA4-4A65-A281-97F994456D9F}" type="slidenum">
              <a:rPr lang="en-US" smtClean="0"/>
              <a:t>‹#›</a:t>
            </a:fld>
            <a:endParaRPr lang="en-US" dirty="0"/>
          </a:p>
        </p:txBody>
      </p:sp>
      <p:sp>
        <p:nvSpPr>
          <p:cNvPr id="7" name="Rectangle 6">
            <a:extLst>
              <a:ext uri="{FF2B5EF4-FFF2-40B4-BE49-F238E27FC236}">
                <a16:creationId xmlns:a16="http://schemas.microsoft.com/office/drawing/2014/main" id="{CB922775-D819-CE59-81DF-9A22F9309472}"/>
              </a:ext>
            </a:extLst>
          </p:cNvPr>
          <p:cNvSpPr/>
          <p:nvPr/>
        </p:nvSpPr>
        <p:spPr>
          <a:xfrm>
            <a:off x="4017310" y="565607"/>
            <a:ext cx="8174690"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1D59CA-78A2-7B8F-A9C7-E86B47BEAE5E}"/>
              </a:ext>
            </a:extLst>
          </p:cNvPr>
          <p:cNvSpPr/>
          <p:nvPr userDrawn="1"/>
        </p:nvSpPr>
        <p:spPr>
          <a:xfrm>
            <a:off x="634030" y="570037"/>
            <a:ext cx="3390908" cy="5957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305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962523" y="1016956"/>
            <a:ext cx="6696076" cy="731520"/>
          </a:xfrm>
          <a:prstGeom prst="rect">
            <a:avLst/>
          </a:prstGeom>
        </p:spPr>
        <p:txBody>
          <a:bodyPr anchor="t"/>
          <a:lstStyle>
            <a:lvl1pPr>
              <a:defRPr cap="all" baseline="0"/>
            </a:lvl1pPr>
          </a:lstStyle>
          <a:p>
            <a:r>
              <a:rPr lang="en-US" dirty="0"/>
              <a:t>Click to edit Master title style</a:t>
            </a:r>
          </a:p>
        </p:txBody>
      </p:sp>
      <p:sp>
        <p:nvSpPr>
          <p:cNvPr id="38" name="Picture Placeholder 37">
            <a:extLst>
              <a:ext uri="{FF2B5EF4-FFF2-40B4-BE49-F238E27FC236}">
                <a16:creationId xmlns:a16="http://schemas.microsoft.com/office/drawing/2014/main" id="{99EF452C-FB1E-E93B-DCC5-1D98DE017953}"/>
              </a:ext>
            </a:extLst>
          </p:cNvPr>
          <p:cNvSpPr>
            <a:spLocks noGrp="1"/>
          </p:cNvSpPr>
          <p:nvPr>
            <p:ph type="pic" sz="quarter" idx="13" hasCustomPrompt="1"/>
          </p:nvPr>
        </p:nvSpPr>
        <p:spPr>
          <a:xfrm>
            <a:off x="0" y="0"/>
            <a:ext cx="4400554" cy="6858000"/>
          </a:xfrm>
          <a:custGeom>
            <a:avLst/>
            <a:gdLst>
              <a:gd name="connsiteX0" fmla="*/ 0 w 4400554"/>
              <a:gd name="connsiteY0" fmla="*/ 634999 h 6858000"/>
              <a:gd name="connsiteX1" fmla="*/ 4400554 w 4400554"/>
              <a:gd name="connsiteY1" fmla="*/ 634999 h 6858000"/>
              <a:gd name="connsiteX2" fmla="*/ 4400554 w 4400554"/>
              <a:gd name="connsiteY2" fmla="*/ 6858000 h 6858000"/>
              <a:gd name="connsiteX3" fmla="*/ 0 w 4400554"/>
              <a:gd name="connsiteY3" fmla="*/ 6858000 h 6858000"/>
              <a:gd name="connsiteX4" fmla="*/ 0 w 4400554"/>
              <a:gd name="connsiteY4" fmla="*/ 0 h 6858000"/>
              <a:gd name="connsiteX5" fmla="*/ 4400554 w 4400554"/>
              <a:gd name="connsiteY5" fmla="*/ 0 h 6858000"/>
              <a:gd name="connsiteX6" fmla="*/ 4400554 w 4400554"/>
              <a:gd name="connsiteY6" fmla="*/ 570991 h 6858000"/>
              <a:gd name="connsiteX7" fmla="*/ 0 w 4400554"/>
              <a:gd name="connsiteY7" fmla="*/ 5709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0554" h="6858000">
                <a:moveTo>
                  <a:pt x="0" y="634999"/>
                </a:moveTo>
                <a:lnTo>
                  <a:pt x="4400554" y="634999"/>
                </a:lnTo>
                <a:lnTo>
                  <a:pt x="4400554" y="6858000"/>
                </a:lnTo>
                <a:lnTo>
                  <a:pt x="0" y="6858000"/>
                </a:lnTo>
                <a:close/>
                <a:moveTo>
                  <a:pt x="0" y="0"/>
                </a:moveTo>
                <a:lnTo>
                  <a:pt x="4400554" y="0"/>
                </a:lnTo>
                <a:lnTo>
                  <a:pt x="4400554" y="570991"/>
                </a:lnTo>
                <a:lnTo>
                  <a:pt x="0" y="570991"/>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962523" y="2145668"/>
            <a:ext cx="6689892" cy="41183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4964103" y="6477000"/>
            <a:ext cx="4707905" cy="381000"/>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672013" y="6477000"/>
            <a:ext cx="1329365" cy="381000"/>
          </a:xfrm>
          <a:prstGeom prst="rect">
            <a:avLst/>
          </a:prstGeom>
        </p:spPr>
        <p:txBody>
          <a:bodyPr/>
          <a:lstStyle>
            <a:lvl1pPr>
              <a:defRPr>
                <a:solidFill>
                  <a:schemeClr val="tx2"/>
                </a:solidFill>
              </a:defRPr>
            </a:lvl1pPr>
          </a:lstStyle>
          <a:p>
            <a:fld id="{1533F4C8-FF6A-458A-9544-1F0DF90A3B6B}" type="datetime1">
              <a:rPr lang="en-US" smtClean="0"/>
              <a:t>3/31/2026</a:t>
            </a:fld>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001379" y="6477000"/>
            <a:ext cx="657221"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 name="Freeform 2">
            <a:extLst>
              <a:ext uri="{FF2B5EF4-FFF2-40B4-BE49-F238E27FC236}">
                <a16:creationId xmlns:a16="http://schemas.microsoft.com/office/drawing/2014/main" id="{EC16BEA9-7D3A-E34B-4442-F0BFB853F3F8}"/>
              </a:ext>
            </a:extLst>
          </p:cNvPr>
          <p:cNvSpPr/>
          <p:nvPr userDrawn="1"/>
        </p:nvSpPr>
        <p:spPr>
          <a:xfrm>
            <a:off x="4408228" y="570993"/>
            <a:ext cx="7142064" cy="64006"/>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A3462211-E1BA-E90A-00F8-E717C7293E42}"/>
              </a:ext>
            </a:extLst>
          </p:cNvPr>
          <p:cNvSpPr/>
          <p:nvPr userDrawn="1"/>
        </p:nvSpPr>
        <p:spPr>
          <a:xfrm>
            <a:off x="-2282" y="570991"/>
            <a:ext cx="4410510"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283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6309821" cy="731520"/>
          </a:xfrm>
          <a:prstGeom prst="rect">
            <a:avLst/>
          </a:prstGeom>
        </p:spPr>
        <p:txBody>
          <a:bodyPr anchor="t"/>
          <a:lstStyle>
            <a:lvl1pPr>
              <a:defRPr cap="all" baseline="0"/>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33400" y="2145668"/>
            <a:ext cx="6309695" cy="40584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533400" y="6477000"/>
            <a:ext cx="4809999" cy="381000"/>
          </a:xfrm>
          <a:prstGeom prst="rect">
            <a:avLst/>
          </a:prstGeom>
        </p:spPr>
        <p:txBody>
          <a:bodyPr/>
          <a:lstStyle>
            <a:lvl1pPr>
              <a:defRPr>
                <a:solidFill>
                  <a:schemeClr val="tx2"/>
                </a:solidFill>
              </a:defRPr>
            </a:lvl1pPr>
          </a:lstStyle>
          <a:p>
            <a:r>
              <a:rPr lang="en-US"/>
              <a:t>Presentation title</a:t>
            </a:r>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5343525" y="6492875"/>
            <a:ext cx="1033596" cy="381001"/>
          </a:xfrm>
          <a:prstGeom prst="rect">
            <a:avLst/>
          </a:prstGeom>
        </p:spPr>
        <p:txBody>
          <a:bodyPr/>
          <a:lstStyle>
            <a:lvl1pPr>
              <a:defRPr>
                <a:solidFill>
                  <a:schemeClr val="tx2"/>
                </a:solidFill>
              </a:defRPr>
            </a:lvl1pPr>
          </a:lstStyle>
          <a:p>
            <a:fld id="{A036458B-3648-49BD-A4D6-0F9088BB7776}" type="datetime1">
              <a:rPr lang="en-US" smtClean="0"/>
              <a:t>3/31/2026</a:t>
            </a:fld>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413888" y="6476999"/>
            <a:ext cx="429207"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 name="Picture Placeholder 2">
            <a:extLst>
              <a:ext uri="{FF2B5EF4-FFF2-40B4-BE49-F238E27FC236}">
                <a16:creationId xmlns:a16="http://schemas.microsoft.com/office/drawing/2014/main" id="{F5064846-7F19-1A60-FFA5-393438EE39E9}"/>
              </a:ext>
            </a:extLst>
          </p:cNvPr>
          <p:cNvSpPr>
            <a:spLocks noGrp="1"/>
          </p:cNvSpPr>
          <p:nvPr>
            <p:ph type="pic" sz="quarter" idx="13" hasCustomPrompt="1"/>
          </p:nvPr>
        </p:nvSpPr>
        <p:spPr>
          <a:xfrm>
            <a:off x="7791446" y="0"/>
            <a:ext cx="4400554" cy="6858000"/>
          </a:xfrm>
          <a:custGeom>
            <a:avLst/>
            <a:gdLst>
              <a:gd name="connsiteX0" fmla="*/ 0 w 4400554"/>
              <a:gd name="connsiteY0" fmla="*/ 634999 h 6858000"/>
              <a:gd name="connsiteX1" fmla="*/ 4400554 w 4400554"/>
              <a:gd name="connsiteY1" fmla="*/ 634999 h 6858000"/>
              <a:gd name="connsiteX2" fmla="*/ 4400554 w 4400554"/>
              <a:gd name="connsiteY2" fmla="*/ 6858000 h 6858000"/>
              <a:gd name="connsiteX3" fmla="*/ 0 w 4400554"/>
              <a:gd name="connsiteY3" fmla="*/ 6858000 h 6858000"/>
              <a:gd name="connsiteX4" fmla="*/ 0 w 4400554"/>
              <a:gd name="connsiteY4" fmla="*/ 0 h 6858000"/>
              <a:gd name="connsiteX5" fmla="*/ 4400554 w 4400554"/>
              <a:gd name="connsiteY5" fmla="*/ 0 h 6858000"/>
              <a:gd name="connsiteX6" fmla="*/ 4400554 w 4400554"/>
              <a:gd name="connsiteY6" fmla="*/ 570991 h 6858000"/>
              <a:gd name="connsiteX7" fmla="*/ 0 w 4400554"/>
              <a:gd name="connsiteY7" fmla="*/ 5709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0554" h="6858000">
                <a:moveTo>
                  <a:pt x="0" y="634999"/>
                </a:moveTo>
                <a:lnTo>
                  <a:pt x="4400554" y="634999"/>
                </a:lnTo>
                <a:lnTo>
                  <a:pt x="4400554" y="6858000"/>
                </a:lnTo>
                <a:lnTo>
                  <a:pt x="0" y="6858000"/>
                </a:lnTo>
                <a:close/>
                <a:moveTo>
                  <a:pt x="0" y="0"/>
                </a:moveTo>
                <a:lnTo>
                  <a:pt x="4400554" y="0"/>
                </a:lnTo>
                <a:lnTo>
                  <a:pt x="4400554" y="570991"/>
                </a:lnTo>
                <a:lnTo>
                  <a:pt x="0" y="570991"/>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6" name="Rectangle 5">
            <a:extLst>
              <a:ext uri="{FF2B5EF4-FFF2-40B4-BE49-F238E27FC236}">
                <a16:creationId xmlns:a16="http://schemas.microsoft.com/office/drawing/2014/main" id="{B87C63CE-38F9-6D67-7C23-42944811492E}"/>
              </a:ext>
            </a:extLst>
          </p:cNvPr>
          <p:cNvSpPr/>
          <p:nvPr userDrawn="1"/>
        </p:nvSpPr>
        <p:spPr>
          <a:xfrm>
            <a:off x="7789164" y="570991"/>
            <a:ext cx="4410510"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E209D7E2-AB21-4057-B204-85F36DA5484C}"/>
              </a:ext>
            </a:extLst>
          </p:cNvPr>
          <p:cNvSpPr/>
          <p:nvPr userDrawn="1"/>
        </p:nvSpPr>
        <p:spPr>
          <a:xfrm>
            <a:off x="645959" y="570993"/>
            <a:ext cx="7142064" cy="64006"/>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09633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32163" y="1016955"/>
            <a:ext cx="7026437" cy="731520"/>
          </a:xfrm>
          <a:prstGeom prst="rect">
            <a:avLst/>
          </a:prstGeom>
        </p:spPr>
        <p:txBody>
          <a:bodyPr anchor="t"/>
          <a:lstStyle>
            <a:lvl1pPr>
              <a:defRPr cap="all" baseline="0"/>
            </a:lvl1pPr>
          </a:lstStyle>
          <a:p>
            <a:r>
              <a:rPr lang="en-US" dirty="0"/>
              <a:t>Click to edit Master title style</a:t>
            </a:r>
          </a:p>
        </p:txBody>
      </p:sp>
      <p:sp>
        <p:nvSpPr>
          <p:cNvPr id="38" name="Picture Placeholder 37">
            <a:extLst>
              <a:ext uri="{FF2B5EF4-FFF2-40B4-BE49-F238E27FC236}">
                <a16:creationId xmlns:a16="http://schemas.microsoft.com/office/drawing/2014/main" id="{87476243-EB8F-9EFF-F789-0088ABBB0FBF}"/>
              </a:ext>
            </a:extLst>
          </p:cNvPr>
          <p:cNvSpPr>
            <a:spLocks noGrp="1"/>
          </p:cNvSpPr>
          <p:nvPr>
            <p:ph type="pic" sz="quarter" idx="13" hasCustomPrompt="1"/>
          </p:nvPr>
        </p:nvSpPr>
        <p:spPr>
          <a:xfrm>
            <a:off x="0" y="1"/>
            <a:ext cx="3998133" cy="6858000"/>
          </a:xfrm>
          <a:custGeom>
            <a:avLst/>
            <a:gdLst>
              <a:gd name="connsiteX0" fmla="*/ 0 w 3998133"/>
              <a:gd name="connsiteY0" fmla="*/ 634999 h 6858000"/>
              <a:gd name="connsiteX1" fmla="*/ 3998133 w 3998133"/>
              <a:gd name="connsiteY1" fmla="*/ 634999 h 6858000"/>
              <a:gd name="connsiteX2" fmla="*/ 3998133 w 3998133"/>
              <a:gd name="connsiteY2" fmla="*/ 6858000 h 6858000"/>
              <a:gd name="connsiteX3" fmla="*/ 0 w 3998133"/>
              <a:gd name="connsiteY3" fmla="*/ 6858000 h 6858000"/>
              <a:gd name="connsiteX4" fmla="*/ 0 w 3998133"/>
              <a:gd name="connsiteY4" fmla="*/ 0 h 6858000"/>
              <a:gd name="connsiteX5" fmla="*/ 3998133 w 3998133"/>
              <a:gd name="connsiteY5" fmla="*/ 0 h 6858000"/>
              <a:gd name="connsiteX6" fmla="*/ 3998133 w 3998133"/>
              <a:gd name="connsiteY6" fmla="*/ 570991 h 6858000"/>
              <a:gd name="connsiteX7" fmla="*/ 0 w 3998133"/>
              <a:gd name="connsiteY7" fmla="*/ 5709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8133" h="6858000">
                <a:moveTo>
                  <a:pt x="0" y="634999"/>
                </a:moveTo>
                <a:lnTo>
                  <a:pt x="3998133" y="634999"/>
                </a:lnTo>
                <a:lnTo>
                  <a:pt x="3998133" y="6858000"/>
                </a:lnTo>
                <a:lnTo>
                  <a:pt x="0" y="6858000"/>
                </a:lnTo>
                <a:close/>
                <a:moveTo>
                  <a:pt x="0" y="0"/>
                </a:moveTo>
                <a:lnTo>
                  <a:pt x="3998133" y="0"/>
                </a:lnTo>
                <a:lnTo>
                  <a:pt x="3998133" y="570991"/>
                </a:lnTo>
                <a:lnTo>
                  <a:pt x="0" y="570991"/>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32168" y="2145668"/>
            <a:ext cx="7026432" cy="40773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632167" y="6477000"/>
            <a:ext cx="5426231" cy="381000"/>
          </a:xfrm>
          <a:prstGeom prst="rect">
            <a:avLst/>
          </a:prstGeom>
        </p:spPr>
        <p:txBody>
          <a:bodyPr/>
          <a:lstStyle>
            <a:lvl1pPr>
              <a:defRPr>
                <a:solidFill>
                  <a:schemeClr val="tx2"/>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10058404" y="6477000"/>
            <a:ext cx="942970" cy="381000"/>
          </a:xfrm>
          <a:prstGeom prst="rect">
            <a:avLst/>
          </a:prstGeom>
        </p:spPr>
        <p:txBody>
          <a:bodyPr/>
          <a:lstStyle>
            <a:lvl1pPr>
              <a:defRPr>
                <a:solidFill>
                  <a:schemeClr val="tx2"/>
                </a:solidFill>
              </a:defRPr>
            </a:lvl1pPr>
          </a:lstStyle>
          <a:p>
            <a:fld id="{2A1E8540-4D23-42CD-8A63-F2EAD91093A7}" type="datetime1">
              <a:rPr lang="en-US" smtClean="0"/>
              <a:t>3/31/2026</a:t>
            </a:fld>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001374" y="6477000"/>
            <a:ext cx="657226"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5" name="Freeform 4">
            <a:extLst>
              <a:ext uri="{FF2B5EF4-FFF2-40B4-BE49-F238E27FC236}">
                <a16:creationId xmlns:a16="http://schemas.microsoft.com/office/drawing/2014/main" id="{ECF4FA5C-D406-8202-9143-DAEA62C5C872}"/>
              </a:ext>
            </a:extLst>
          </p:cNvPr>
          <p:cNvSpPr/>
          <p:nvPr userDrawn="1"/>
        </p:nvSpPr>
        <p:spPr>
          <a:xfrm>
            <a:off x="0" y="570992"/>
            <a:ext cx="4019552"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082645EB-0315-BBF0-B28C-6A31158DE8D1}"/>
              </a:ext>
            </a:extLst>
          </p:cNvPr>
          <p:cNvSpPr/>
          <p:nvPr userDrawn="1"/>
        </p:nvSpPr>
        <p:spPr>
          <a:xfrm>
            <a:off x="3997235" y="570992"/>
            <a:ext cx="7560729"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4608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1" y="1016955"/>
            <a:ext cx="6858000" cy="731519"/>
          </a:xfrm>
          <a:prstGeom prst="rect">
            <a:avLst/>
          </a:prstGeom>
        </p:spPr>
        <p:txBody>
          <a:bodyPr anchor="t"/>
          <a:lstStyle>
            <a:lvl1pPr>
              <a:defRPr cap="all" baseline="0"/>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33401" y="2145668"/>
            <a:ext cx="6858000" cy="40935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533401" y="6464300"/>
            <a:ext cx="5366715" cy="399514"/>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5900115" y="6464300"/>
            <a:ext cx="929303" cy="399514"/>
          </a:xfrm>
          <a:prstGeom prst="rect">
            <a:avLst/>
          </a:prstGeom>
        </p:spPr>
        <p:txBody>
          <a:bodyPr/>
          <a:lstStyle>
            <a:lvl1pPr>
              <a:defRPr>
                <a:solidFill>
                  <a:schemeClr val="tx2"/>
                </a:solidFill>
              </a:defRPr>
            </a:lvl1pPr>
          </a:lstStyle>
          <a:p>
            <a:fld id="{73B456EB-19FD-4A38-8010-F86DE924658C}" type="datetime1">
              <a:rPr lang="en-US" smtClean="0"/>
              <a:t>3/31/2026</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6829424" y="6464300"/>
            <a:ext cx="561977" cy="399514"/>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6" name="Picture Placeholder 5">
            <a:extLst>
              <a:ext uri="{FF2B5EF4-FFF2-40B4-BE49-F238E27FC236}">
                <a16:creationId xmlns:a16="http://schemas.microsoft.com/office/drawing/2014/main" id="{070CE66A-15FE-D8FB-D711-D3BB0755F0D1}"/>
              </a:ext>
            </a:extLst>
          </p:cNvPr>
          <p:cNvSpPr>
            <a:spLocks noGrp="1"/>
          </p:cNvSpPr>
          <p:nvPr>
            <p:ph type="pic" sz="quarter" idx="18" hasCustomPrompt="1"/>
          </p:nvPr>
        </p:nvSpPr>
        <p:spPr>
          <a:xfrm>
            <a:off x="8193866" y="1"/>
            <a:ext cx="3998133" cy="6858000"/>
          </a:xfrm>
          <a:custGeom>
            <a:avLst/>
            <a:gdLst>
              <a:gd name="connsiteX0" fmla="*/ 0 w 3998133"/>
              <a:gd name="connsiteY0" fmla="*/ 634999 h 6858000"/>
              <a:gd name="connsiteX1" fmla="*/ 3998133 w 3998133"/>
              <a:gd name="connsiteY1" fmla="*/ 634999 h 6858000"/>
              <a:gd name="connsiteX2" fmla="*/ 3998133 w 3998133"/>
              <a:gd name="connsiteY2" fmla="*/ 6858000 h 6858000"/>
              <a:gd name="connsiteX3" fmla="*/ 0 w 3998133"/>
              <a:gd name="connsiteY3" fmla="*/ 6858000 h 6858000"/>
              <a:gd name="connsiteX4" fmla="*/ 0 w 3998133"/>
              <a:gd name="connsiteY4" fmla="*/ 0 h 6858000"/>
              <a:gd name="connsiteX5" fmla="*/ 3998133 w 3998133"/>
              <a:gd name="connsiteY5" fmla="*/ 0 h 6858000"/>
              <a:gd name="connsiteX6" fmla="*/ 3998133 w 3998133"/>
              <a:gd name="connsiteY6" fmla="*/ 570991 h 6858000"/>
              <a:gd name="connsiteX7" fmla="*/ 0 w 3998133"/>
              <a:gd name="connsiteY7" fmla="*/ 5709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8133" h="6858000">
                <a:moveTo>
                  <a:pt x="0" y="634999"/>
                </a:moveTo>
                <a:lnTo>
                  <a:pt x="3998133" y="634999"/>
                </a:lnTo>
                <a:lnTo>
                  <a:pt x="3998133" y="6858000"/>
                </a:lnTo>
                <a:lnTo>
                  <a:pt x="0" y="6858000"/>
                </a:lnTo>
                <a:close/>
                <a:moveTo>
                  <a:pt x="0" y="0"/>
                </a:moveTo>
                <a:lnTo>
                  <a:pt x="3998133" y="0"/>
                </a:lnTo>
                <a:lnTo>
                  <a:pt x="3998133" y="570991"/>
                </a:lnTo>
                <a:lnTo>
                  <a:pt x="0" y="570991"/>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3" name="Freeform 2">
            <a:extLst>
              <a:ext uri="{FF2B5EF4-FFF2-40B4-BE49-F238E27FC236}">
                <a16:creationId xmlns:a16="http://schemas.microsoft.com/office/drawing/2014/main" id="{E19B021D-A5A3-D515-C491-988160E0708C}"/>
              </a:ext>
            </a:extLst>
          </p:cNvPr>
          <p:cNvSpPr/>
          <p:nvPr userDrawn="1"/>
        </p:nvSpPr>
        <p:spPr>
          <a:xfrm>
            <a:off x="8172447" y="570992"/>
            <a:ext cx="4019552"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F6879252-7B61-583A-CF4D-92BF27416ADC}"/>
              </a:ext>
            </a:extLst>
          </p:cNvPr>
          <p:cNvSpPr/>
          <p:nvPr userDrawn="1"/>
        </p:nvSpPr>
        <p:spPr>
          <a:xfrm>
            <a:off x="633137" y="570992"/>
            <a:ext cx="7560729"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86415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9478" y="1016955"/>
            <a:ext cx="4429122" cy="1328932"/>
          </a:xfrm>
          <a:prstGeom prst="rect">
            <a:avLst/>
          </a:prstGeom>
        </p:spPr>
        <p:txBody>
          <a:bodyPr anchor="b">
            <a:normAutofit/>
          </a:bodyPr>
          <a:lstStyle>
            <a:lvl1pPr>
              <a:defRPr sz="3600" cap="all" baseline="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6383"/>
            <a:ext cx="6492240"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9478" y="2495233"/>
            <a:ext cx="4429121" cy="37277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229479" y="6477000"/>
            <a:ext cx="2828920" cy="381000"/>
          </a:xfrm>
          <a:prstGeom prst="rect">
            <a:avLst/>
          </a:prstGeom>
        </p:spPr>
        <p:txBody>
          <a:bodyPr/>
          <a:lstStyle>
            <a:lvl1pPr>
              <a:defRPr>
                <a:solidFill>
                  <a:schemeClr val="tx2"/>
                </a:solidFill>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058404" y="6477000"/>
            <a:ext cx="942976" cy="381000"/>
          </a:xfrm>
          <a:prstGeom prst="rect">
            <a:avLst/>
          </a:prstGeom>
        </p:spPr>
        <p:txBody>
          <a:bodyPr/>
          <a:lstStyle>
            <a:lvl1pPr>
              <a:defRPr>
                <a:solidFill>
                  <a:schemeClr val="tx2"/>
                </a:solidFill>
                <a:effectLst/>
              </a:defRPr>
            </a:lvl1pPr>
          </a:lstStyle>
          <a:p>
            <a:fld id="{82FD4696-74E2-4970-BC78-F6CE4130DF59}" type="datetime1">
              <a:rPr lang="en-US" smtClean="0"/>
              <a:t>3/31/2026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79" y="6477000"/>
            <a:ext cx="657221"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63" name="Freeform 62">
            <a:extLst>
              <a:ext uri="{FF2B5EF4-FFF2-40B4-BE49-F238E27FC236}">
                <a16:creationId xmlns:a16="http://schemas.microsoft.com/office/drawing/2014/main" id="{7A28C34C-6E29-8131-3040-4DAF8132CA12}"/>
              </a:ext>
            </a:extLst>
          </p:cNvPr>
          <p:cNvSpPr/>
          <p:nvPr/>
        </p:nvSpPr>
        <p:spPr>
          <a:xfrm>
            <a:off x="6487084" y="570990"/>
            <a:ext cx="5024894"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27356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1" y="1016955"/>
            <a:ext cx="4573438" cy="1328932"/>
          </a:xfrm>
          <a:prstGeom prst="rect">
            <a:avLst/>
          </a:prstGeom>
        </p:spPr>
        <p:txBody>
          <a:bodyPr anchor="t">
            <a:noAutofit/>
          </a:bodyPr>
          <a:lstStyle>
            <a:lvl1pPr>
              <a:defRPr sz="3600" cap="all" baseline="0">
                <a:solidFill>
                  <a:schemeClr val="tx2"/>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33401" y="2495232"/>
            <a:ext cx="4573438" cy="3727767"/>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400" y="6477000"/>
            <a:ext cx="2921550" cy="381000"/>
          </a:xfrm>
          <a:prstGeom prst="rect">
            <a:avLst/>
          </a:prstGeom>
        </p:spPr>
        <p:txBody>
          <a:bodyPr/>
          <a:lstStyle>
            <a:lvl1pPr>
              <a:defRPr>
                <a:solidFill>
                  <a:schemeClr val="tx2"/>
                </a:solidFill>
                <a:effectLst/>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454946" y="6477000"/>
            <a:ext cx="1100995" cy="381000"/>
          </a:xfrm>
          <a:prstGeom prst="rect">
            <a:avLst/>
          </a:prstGeom>
        </p:spPr>
        <p:txBody>
          <a:bodyPr/>
          <a:lstStyle>
            <a:lvl1pPr>
              <a:defRPr>
                <a:solidFill>
                  <a:schemeClr val="tx2"/>
                </a:solidFill>
              </a:defRPr>
            </a:lvl1pPr>
          </a:lstStyle>
          <a:p>
            <a:fld id="{71ADCD4E-3EB5-4828-8896-DAF01418F813}" type="datetime1">
              <a:rPr lang="en-US" smtClean="0"/>
              <a:t>3/31/2026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553312" y="6477000"/>
            <a:ext cx="552253" cy="381000"/>
          </a:xfrm>
          <a:prstGeom prst="rect">
            <a:avLst/>
          </a:prstGeom>
        </p:spPr>
        <p:txBody>
          <a:bodyPr/>
          <a:lstStyle>
            <a:lvl1pPr>
              <a:defRPr>
                <a:solidFill>
                  <a:schemeClr val="tx2"/>
                </a:solidFill>
                <a:effectLst/>
              </a:defRPr>
            </a:lvl1pPr>
          </a:lstStyle>
          <a:p>
            <a:fld id="{AEAA3239-9EA4-4A65-A281-97F994456D9F}" type="slidenum">
              <a:rPr lang="en-US" smtClean="0"/>
              <a:pPr/>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58928" y="0"/>
            <a:ext cx="6533072"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3" name="Freeform 2">
            <a:extLst>
              <a:ext uri="{FF2B5EF4-FFF2-40B4-BE49-F238E27FC236}">
                <a16:creationId xmlns:a16="http://schemas.microsoft.com/office/drawing/2014/main" id="{103B3571-8BEB-7B5F-5141-60BE7E4F2B98}"/>
              </a:ext>
            </a:extLst>
          </p:cNvPr>
          <p:cNvSpPr/>
          <p:nvPr userDrawn="1"/>
        </p:nvSpPr>
        <p:spPr>
          <a:xfrm>
            <a:off x="631405" y="570990"/>
            <a:ext cx="5024894"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77701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7">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2" y="1016955"/>
            <a:ext cx="3445937" cy="1328932"/>
          </a:xfrm>
          <a:prstGeom prst="rect">
            <a:avLst/>
          </a:prstGeom>
        </p:spPr>
        <p:txBody>
          <a:bodyPr anchor="t">
            <a:normAutofit/>
          </a:bodyPr>
          <a:lstStyle>
            <a:lvl1pPr>
              <a:defRPr sz="3600" cap="all" baseline="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5" name="Content Placeholder 7">
            <a:extLst>
              <a:ext uri="{FF2B5EF4-FFF2-40B4-BE49-F238E27FC236}">
                <a16:creationId xmlns:a16="http://schemas.microsoft.com/office/drawing/2014/main" id="{8851C855-D5E5-B064-989B-863B11B75D0B}"/>
              </a:ext>
            </a:extLst>
          </p:cNvPr>
          <p:cNvSpPr>
            <a:spLocks noGrp="1"/>
          </p:cNvSpPr>
          <p:nvPr>
            <p:ph sz="quarter" idx="18"/>
          </p:nvPr>
        </p:nvSpPr>
        <p:spPr>
          <a:xfrm>
            <a:off x="8212663" y="2495232"/>
            <a:ext cx="3445936" cy="37277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477000"/>
            <a:ext cx="2012061" cy="381000"/>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477000"/>
            <a:ext cx="922372" cy="381000"/>
          </a:xfrm>
          <a:prstGeom prst="rect">
            <a:avLst/>
          </a:prstGeom>
        </p:spPr>
        <p:txBody>
          <a:bodyPr/>
          <a:lstStyle>
            <a:lvl1pPr>
              <a:defRPr>
                <a:solidFill>
                  <a:schemeClr val="tx2"/>
                </a:solidFill>
              </a:defRPr>
            </a:lvl1pPr>
          </a:lstStyle>
          <a:p>
            <a:fld id="{A620E8D4-9784-4902-913C-374378762F57}" type="datetime1">
              <a:rPr lang="en-US" smtClean="0"/>
              <a:t>3/31/2026</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477000"/>
            <a:ext cx="511504"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6" name="Freeform 5">
            <a:extLst>
              <a:ext uri="{FF2B5EF4-FFF2-40B4-BE49-F238E27FC236}">
                <a16:creationId xmlns:a16="http://schemas.microsoft.com/office/drawing/2014/main" id="{7B50E9EA-081E-416A-00DA-0B2838C4BC29}"/>
              </a:ext>
            </a:extLst>
          </p:cNvPr>
          <p:cNvSpPr/>
          <p:nvPr/>
        </p:nvSpPr>
        <p:spPr>
          <a:xfrm>
            <a:off x="7584144" y="570989"/>
            <a:ext cx="4074456" cy="64011"/>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81597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8">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275" y="1016955"/>
            <a:ext cx="3445936" cy="1328932"/>
          </a:xfrm>
          <a:prstGeom prst="rect">
            <a:avLst/>
          </a:prstGeom>
        </p:spPr>
        <p:txBody>
          <a:bodyPr anchor="t">
            <a:normAutofit/>
          </a:bodyPr>
          <a:lstStyle>
            <a:lvl1pPr>
              <a:defRPr sz="3600" cap="all" baseline="0">
                <a:solidFill>
                  <a:schemeClr val="tx2"/>
                </a:solidFill>
              </a:defRPr>
            </a:lvl1pPr>
          </a:lstStyle>
          <a:p>
            <a:r>
              <a:rPr lang="en-US" dirty="0"/>
              <a:t>Click to edit Master title style</a:t>
            </a:r>
          </a:p>
        </p:txBody>
      </p:sp>
      <p:sp>
        <p:nvSpPr>
          <p:cNvPr id="6" name="Content Placeholder 7">
            <a:extLst>
              <a:ext uri="{FF2B5EF4-FFF2-40B4-BE49-F238E27FC236}">
                <a16:creationId xmlns:a16="http://schemas.microsoft.com/office/drawing/2014/main" id="{7056A831-274A-4E01-51DC-29FC50834A4F}"/>
              </a:ext>
            </a:extLst>
          </p:cNvPr>
          <p:cNvSpPr>
            <a:spLocks noGrp="1"/>
          </p:cNvSpPr>
          <p:nvPr>
            <p:ph sz="quarter" idx="18"/>
          </p:nvPr>
        </p:nvSpPr>
        <p:spPr>
          <a:xfrm>
            <a:off x="533400" y="2495232"/>
            <a:ext cx="3445936" cy="3727767"/>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533400" y="6477000"/>
            <a:ext cx="2076777" cy="381000"/>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2610177" y="6477000"/>
            <a:ext cx="949766" cy="381000"/>
          </a:xfrm>
          <a:prstGeom prst="rect">
            <a:avLst/>
          </a:prstGeom>
        </p:spPr>
        <p:txBody>
          <a:bodyPr/>
          <a:lstStyle>
            <a:lvl1pPr>
              <a:defRPr>
                <a:solidFill>
                  <a:schemeClr val="tx2"/>
                </a:solidFill>
              </a:defRPr>
            </a:lvl1pPr>
          </a:lstStyle>
          <a:p>
            <a:fld id="{A48BB81F-FF8D-4CDB-8C81-6D8C7DBC8B8C}" type="datetime1">
              <a:rPr lang="en-US" smtClean="0"/>
              <a:t>3/31/2026</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3559943" y="6477000"/>
            <a:ext cx="429207"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7" name="Picture Placeholder 10">
            <a:extLst>
              <a:ext uri="{FF2B5EF4-FFF2-40B4-BE49-F238E27FC236}">
                <a16:creationId xmlns:a16="http://schemas.microsoft.com/office/drawing/2014/main" id="{0BBEF0D8-DF37-CB82-D6FC-4B18E864B26C}"/>
              </a:ext>
            </a:extLst>
          </p:cNvPr>
          <p:cNvSpPr>
            <a:spLocks noGrp="1"/>
          </p:cNvSpPr>
          <p:nvPr>
            <p:ph type="pic" sz="quarter" idx="13" hasCustomPrompt="1"/>
          </p:nvPr>
        </p:nvSpPr>
        <p:spPr>
          <a:xfrm>
            <a:off x="4602979" y="0"/>
            <a:ext cx="7584144"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3" name="Freeform 2">
            <a:extLst>
              <a:ext uri="{FF2B5EF4-FFF2-40B4-BE49-F238E27FC236}">
                <a16:creationId xmlns:a16="http://schemas.microsoft.com/office/drawing/2014/main" id="{8DC2254B-5D42-9D5B-16C8-9FAF562F458A}"/>
              </a:ext>
            </a:extLst>
          </p:cNvPr>
          <p:cNvSpPr/>
          <p:nvPr userDrawn="1"/>
        </p:nvSpPr>
        <p:spPr>
          <a:xfrm>
            <a:off x="615697" y="570989"/>
            <a:ext cx="3987282" cy="64012"/>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11774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9">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0" y="1016955"/>
            <a:ext cx="2770539" cy="1875475"/>
          </a:xfrm>
          <a:prstGeom prst="rect">
            <a:avLst/>
          </a:prstGeom>
        </p:spPr>
        <p:txBody>
          <a:bodyPr anchor="t"/>
          <a:lstStyle>
            <a:lvl1pPr>
              <a:defRPr cap="all" baseline="0">
                <a:solidFill>
                  <a:schemeClr val="tx2"/>
                </a:solidFill>
              </a:defRPr>
            </a:lvl1pPr>
          </a:lstStyle>
          <a:p>
            <a:r>
              <a:rPr lang="en-US" dirty="0"/>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3011335"/>
            <a:ext cx="2769544" cy="2844950"/>
          </a:xfrm>
          <a:prstGeom prst="rect">
            <a:avLst/>
          </a:prstGeo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88061" y="6477000"/>
            <a:ext cx="1404460" cy="381000"/>
          </a:xfrm>
          <a:prstGeom prst="rect">
            <a:avLst/>
          </a:prstGeom>
        </p:spPr>
        <p:txBody>
          <a:bodyPr/>
          <a:lstStyle>
            <a:lvl1pPr>
              <a:defRPr>
                <a:solidFill>
                  <a:schemeClr val="tx2"/>
                </a:solidFill>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477000"/>
            <a:ext cx="708857" cy="381000"/>
          </a:xfrm>
          <a:prstGeom prst="rect">
            <a:avLst/>
          </a:prstGeom>
        </p:spPr>
        <p:txBody>
          <a:bodyPr/>
          <a:lstStyle>
            <a:lvl1pPr>
              <a:defRPr>
                <a:solidFill>
                  <a:schemeClr val="tx2"/>
                </a:solidFill>
                <a:effectLst/>
              </a:defRPr>
            </a:lvl1pPr>
          </a:lstStyle>
          <a:p>
            <a:fld id="{CD491FD6-320B-4F77-8F99-6D2F5BCDF640}" type="datetime1">
              <a:rPr lang="en-US" smtClean="0"/>
              <a:t>3/31/2026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80" y="6477000"/>
            <a:ext cx="657220"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 name="Freeform 2">
            <a:extLst>
              <a:ext uri="{FF2B5EF4-FFF2-40B4-BE49-F238E27FC236}">
                <a16:creationId xmlns:a16="http://schemas.microsoft.com/office/drawing/2014/main" id="{3AEE3D4D-61F7-E7A0-0EB4-DE705A2CAF60}"/>
              </a:ext>
            </a:extLst>
          </p:cNvPr>
          <p:cNvSpPr/>
          <p:nvPr userDrawn="1"/>
        </p:nvSpPr>
        <p:spPr>
          <a:xfrm>
            <a:off x="8326322" y="570989"/>
            <a:ext cx="3332277"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8165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33399" y="1016955"/>
            <a:ext cx="10081590" cy="4107810"/>
          </a:xfrm>
          <a:prstGeom prst="rect">
            <a:avLst/>
          </a:prstGeom>
        </p:spPr>
        <p:txBody>
          <a:bodyPr vert="horz" lIns="91440" tIns="45720" rIns="91440" bIns="45720" rtlCol="0" anchor="t">
            <a:normAutofit/>
          </a:bodyPr>
          <a:lstStyle>
            <a:lvl1pPr>
              <a:defRPr lang="en-US" sz="7200" cap="all" baseline="0" dirty="0"/>
            </a:lvl1pPr>
          </a:lstStyle>
          <a:p>
            <a:pPr lvl="0"/>
            <a:r>
              <a:rPr lang="en-US" dirty="0"/>
              <a:t>Click to edit Master title style</a:t>
            </a:r>
          </a:p>
        </p:txBody>
      </p:sp>
      <p:sp>
        <p:nvSpPr>
          <p:cNvPr id="7" name="Subtitle 2">
            <a:extLst>
              <a:ext uri="{FF2B5EF4-FFF2-40B4-BE49-F238E27FC236}">
                <a16:creationId xmlns:a16="http://schemas.microsoft.com/office/drawing/2014/main" id="{2930CEB7-507A-2133-3BE2-B0991FE7D41C}"/>
              </a:ext>
            </a:extLst>
          </p:cNvPr>
          <p:cNvSpPr>
            <a:spLocks noGrp="1"/>
          </p:cNvSpPr>
          <p:nvPr>
            <p:ph type="subTitle" idx="1"/>
          </p:nvPr>
        </p:nvSpPr>
        <p:spPr>
          <a:xfrm>
            <a:off x="533400" y="5512106"/>
            <a:ext cx="8077200" cy="799533"/>
          </a:xfrm>
          <a:prstGeom prst="rect">
            <a:avLst/>
          </a:prstGeom>
        </p:spPr>
        <p:txBody>
          <a:bodyPr vert="horz" lIns="91440" tIns="45720" rIns="91440" bIns="45720" rtlCol="0" anchor="b">
            <a:normAutofit/>
          </a:bodyPr>
          <a:lstStyle>
            <a:lvl1pPr marL="0" indent="0">
              <a:buNone/>
              <a:defRPr lang="en-US" sz="2000" b="1" i="0" dirty="0">
                <a:latin typeface="Arial" panose="020B0604020202020204" pitchFamily="34" charset="0"/>
                <a:cs typeface="Arial" panose="020B0604020202020204" pitchFamily="34" charset="0"/>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92241"/>
            <a:ext cx="8582024" cy="365760"/>
          </a:xfrm>
          <a:prstGeom prst="rect">
            <a:avLst/>
          </a:prstGeo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10038" y="6492240"/>
            <a:ext cx="1885950" cy="365760"/>
          </a:xfrm>
          <a:prstGeom prst="rect">
            <a:avLst/>
          </a:prstGeom>
        </p:spPr>
        <p:txBody>
          <a:bodyPr/>
          <a:lstStyle/>
          <a:p>
            <a:fld id="{E154CBDD-12B5-42B3-8744-E368527C5234}" type="datetime1">
              <a:rPr lang="en-US" smtClean="0"/>
              <a:t>3/31/2026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9" y="6492241"/>
            <a:ext cx="657222" cy="365760"/>
          </a:xfrm>
          <a:prstGeom prst="rect">
            <a:avLst/>
          </a:prstGeom>
        </p:spPr>
        <p:txBody>
          <a:bodyPr/>
          <a:lstStyle/>
          <a:p>
            <a:fld id="{AEAA3239-9EA4-4A65-A281-97F994456D9F}" type="slidenum">
              <a:rPr lang="en-US" smtClean="0"/>
              <a:t>‹#›</a:t>
            </a:fld>
            <a:endParaRPr lang="en-US" dirty="0"/>
          </a:p>
        </p:txBody>
      </p:sp>
      <p:sp>
        <p:nvSpPr>
          <p:cNvPr id="33" name="Rectangle 32">
            <a:extLst>
              <a:ext uri="{FF2B5EF4-FFF2-40B4-BE49-F238E27FC236}">
                <a16:creationId xmlns:a16="http://schemas.microsoft.com/office/drawing/2014/main" id="{53165057-EFFF-A71A-8F8B-BE52F9862DDA}"/>
              </a:ext>
            </a:extLst>
          </p:cNvPr>
          <p:cNvSpPr/>
          <p:nvPr userDrawn="1"/>
        </p:nvSpPr>
        <p:spPr>
          <a:xfrm>
            <a:off x="634030" y="565606"/>
            <a:ext cx="11557970"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32375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2781551" cy="1858941"/>
          </a:xfrm>
          <a:prstGeom prst="rect">
            <a:avLst/>
          </a:prstGeom>
        </p:spPr>
        <p:txBody>
          <a:bodyPr anchor="t"/>
          <a:lstStyle>
            <a:lvl1pPr>
              <a:defRPr cap="all" baseline="0">
                <a:solidFill>
                  <a:schemeClr val="tx2"/>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34574" y="3011335"/>
            <a:ext cx="2775463" cy="2656250"/>
          </a:xfrm>
          <a:prstGeom prst="rect">
            <a:avLst/>
          </a:prstGeo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400" y="6477000"/>
            <a:ext cx="1486757" cy="381000"/>
          </a:xfrm>
          <a:prstGeom prst="rect">
            <a:avLst/>
          </a:prstGeom>
        </p:spPr>
        <p:txBody>
          <a:bodyPr/>
          <a:lstStyle>
            <a:lvl1pPr>
              <a:defRPr>
                <a:solidFill>
                  <a:schemeClr val="tx2"/>
                </a:solidFill>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020157" y="6477000"/>
            <a:ext cx="793862" cy="381000"/>
          </a:xfrm>
          <a:prstGeom prst="rect">
            <a:avLst/>
          </a:prstGeom>
        </p:spPr>
        <p:txBody>
          <a:bodyPr/>
          <a:lstStyle>
            <a:lvl1pPr>
              <a:defRPr>
                <a:solidFill>
                  <a:schemeClr val="tx2"/>
                </a:solidFill>
                <a:effectLst/>
              </a:defRPr>
            </a:lvl1pPr>
          </a:lstStyle>
          <a:p>
            <a:fld id="{864B6C62-EAB8-4FD5-A3F3-DE2355691BC8}" type="datetime1">
              <a:rPr lang="en-US" smtClean="0"/>
              <a:t>3/31/2026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2819401" y="6477000"/>
            <a:ext cx="490636"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6" name="Picture Placeholder 9">
            <a:extLst>
              <a:ext uri="{FF2B5EF4-FFF2-40B4-BE49-F238E27FC236}">
                <a16:creationId xmlns:a16="http://schemas.microsoft.com/office/drawing/2014/main" id="{ED5D7D43-775B-F6E3-C000-80A73E78190A}"/>
              </a:ext>
            </a:extLst>
          </p:cNvPr>
          <p:cNvSpPr>
            <a:spLocks noGrp="1"/>
          </p:cNvSpPr>
          <p:nvPr>
            <p:ph type="pic" sz="quarter" idx="13" hasCustomPrompt="1"/>
          </p:nvPr>
        </p:nvSpPr>
        <p:spPr>
          <a:xfrm>
            <a:off x="3860295"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37" name="Freeform 36">
            <a:extLst>
              <a:ext uri="{FF2B5EF4-FFF2-40B4-BE49-F238E27FC236}">
                <a16:creationId xmlns:a16="http://schemas.microsoft.com/office/drawing/2014/main" id="{95BE6104-7C9B-2481-1421-76CDDAC8D30F}"/>
              </a:ext>
            </a:extLst>
          </p:cNvPr>
          <p:cNvSpPr/>
          <p:nvPr/>
        </p:nvSpPr>
        <p:spPr>
          <a:xfrm>
            <a:off x="615697" y="570345"/>
            <a:ext cx="3239216"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03481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4742811"/>
            <a:ext cx="3867144" cy="1734189"/>
          </a:xfrm>
          <a:prstGeom prst="rect">
            <a:avLst/>
          </a:prstGeom>
        </p:spPr>
        <p:txBody>
          <a:bodyPr anchor="t">
            <a:noAutofit/>
          </a:bodyPr>
          <a:lstStyle>
            <a:lvl1pPr>
              <a:defRPr sz="3600" cap="all" baseline="0">
                <a:solidFill>
                  <a:schemeClr val="tx2"/>
                </a:solidFill>
              </a:defRPr>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361811"/>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962527" y="4727571"/>
            <a:ext cx="6696073" cy="1749428"/>
          </a:xfrm>
          <a:prstGeom prst="rect">
            <a:avLst/>
          </a:prstGeo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6477000"/>
            <a:ext cx="8576637" cy="381001"/>
          </a:xfrm>
          <a:prstGeom prst="rect">
            <a:avLst/>
          </a:prstGeom>
        </p:spPr>
        <p:txBody>
          <a:bodyPr/>
          <a:lstStyle>
            <a:lvl1pPr>
              <a:defRPr>
                <a:solidFill>
                  <a:schemeClr val="tx2"/>
                </a:solidFill>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10036" y="6476999"/>
            <a:ext cx="1891338" cy="381001"/>
          </a:xfrm>
          <a:prstGeom prst="rect">
            <a:avLst/>
          </a:prstGeom>
        </p:spPr>
        <p:txBody>
          <a:bodyPr/>
          <a:lstStyle>
            <a:lvl1pPr>
              <a:defRPr>
                <a:solidFill>
                  <a:schemeClr val="tx2"/>
                </a:solidFill>
              </a:defRPr>
            </a:lvl1pPr>
          </a:lstStyle>
          <a:p>
            <a:fld id="{3033A7FD-07F9-4FAA-B120-4F4AB0134804}" type="datetime1">
              <a:rPr lang="en-US" smtClean="0"/>
              <a:t>3/31/2026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74" y="6477000"/>
            <a:ext cx="657226"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905077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3623948"/>
            <a:ext cx="3486152" cy="2599051"/>
          </a:xfrm>
          <a:prstGeom prst="rect">
            <a:avLst/>
          </a:prstGeom>
        </p:spPr>
        <p:txBody>
          <a:bodyPr anchor="t">
            <a:normAutofit/>
          </a:bodyPr>
          <a:lstStyle>
            <a:lvl1pPr>
              <a:defRPr sz="3600" cap="all" baseline="0">
                <a:solidFill>
                  <a:schemeClr val="tx2"/>
                </a:solidFill>
              </a:defRPr>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242949"/>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405936" y="3623949"/>
            <a:ext cx="7252664" cy="2599050"/>
          </a:xfrm>
          <a:prstGeom prst="rect">
            <a:avLst/>
          </a:prstGeo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6477000"/>
            <a:ext cx="8576637" cy="381001"/>
          </a:xfrm>
          <a:prstGeom prst="rect">
            <a:avLst/>
          </a:prstGeom>
        </p:spPr>
        <p:txBody>
          <a:bodyPr/>
          <a:lstStyle>
            <a:lvl1pPr>
              <a:defRPr>
                <a:solidFill>
                  <a:schemeClr val="tx2"/>
                </a:solidFill>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10036" y="6476999"/>
            <a:ext cx="1891338" cy="381001"/>
          </a:xfrm>
          <a:prstGeom prst="rect">
            <a:avLst/>
          </a:prstGeom>
        </p:spPr>
        <p:txBody>
          <a:bodyPr/>
          <a:lstStyle>
            <a:lvl1pPr>
              <a:defRPr>
                <a:solidFill>
                  <a:schemeClr val="tx2"/>
                </a:solidFill>
              </a:defRPr>
            </a:lvl1pPr>
          </a:lstStyle>
          <a:p>
            <a:fld id="{A708C1C0-E3FE-42AC-82A3-E6DC4F473B5F}" type="datetime1">
              <a:rPr lang="en-US" smtClean="0"/>
              <a:t>3/31/2026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74" y="6477000"/>
            <a:ext cx="657226"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2119178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2924179" cy="1773540"/>
          </a:xfrm>
          <a:prstGeom prst="rect">
            <a:avLst/>
          </a:prstGeom>
        </p:spPr>
        <p:txBody>
          <a:bodyPr anchor="t">
            <a:normAutofit/>
          </a:bodyPr>
          <a:lstStyle>
            <a:lvl1pPr>
              <a:defRPr sz="3600" cap="all" baseline="0">
                <a:solidFill>
                  <a:schemeClr val="tx2"/>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0"/>
            <a:ext cx="9138609" cy="409729"/>
          </a:xfrm>
          <a:prstGeom prst="rect">
            <a:avLst/>
          </a:prstGeom>
        </p:spPr>
        <p:txBody>
          <a:bodyPr/>
          <a:lstStyle>
            <a:lvl1pPr>
              <a:defRPr>
                <a:solidFill>
                  <a:schemeClr val="tx2"/>
                </a:solidFill>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672014" y="0"/>
            <a:ext cx="1329365" cy="409729"/>
          </a:xfrm>
          <a:prstGeom prst="rect">
            <a:avLst/>
          </a:prstGeom>
        </p:spPr>
        <p:txBody>
          <a:bodyPr/>
          <a:lstStyle>
            <a:lvl1pPr>
              <a:defRPr>
                <a:solidFill>
                  <a:schemeClr val="tx2"/>
                </a:solidFill>
              </a:defRPr>
            </a:lvl1pPr>
          </a:lstStyle>
          <a:p>
            <a:fld id="{2E239508-6CC3-49FE-83E6-A4065CA8777B}" type="datetime1">
              <a:rPr lang="en-US" smtClean="0"/>
              <a:t>3/31/2026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79" y="0"/>
            <a:ext cx="657221" cy="409729"/>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19552" y="1001715"/>
            <a:ext cx="7639048" cy="2232334"/>
          </a:xfrm>
          <a:prstGeom prst="rect">
            <a:avLst/>
          </a:prstGeo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10">
            <a:extLst>
              <a:ext uri="{FF2B5EF4-FFF2-40B4-BE49-F238E27FC236}">
                <a16:creationId xmlns:a16="http://schemas.microsoft.com/office/drawing/2014/main" id="{4F7C1A4C-ACA8-3A17-4922-8A9094FFB30A}"/>
              </a:ext>
            </a:extLst>
          </p:cNvPr>
          <p:cNvSpPr>
            <a:spLocks noGrp="1"/>
          </p:cNvSpPr>
          <p:nvPr>
            <p:ph type="pic" sz="quarter" idx="13" hasCustomPrompt="1"/>
          </p:nvPr>
        </p:nvSpPr>
        <p:spPr>
          <a:xfrm>
            <a:off x="-1" y="3623947"/>
            <a:ext cx="12192000" cy="3234054"/>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482550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11125200" cy="731520"/>
          </a:xfrm>
          <a:prstGeom prst="rect">
            <a:avLst/>
          </a:prstGeom>
        </p:spPr>
        <p:txBody>
          <a:bodyPr anchor="t"/>
          <a:lstStyle>
            <a:lvl1pPr>
              <a:defRPr cap="all" baseline="0">
                <a:solidFill>
                  <a:schemeClr val="tx2"/>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33399" y="2145668"/>
            <a:ext cx="4810129" cy="4378006"/>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533400" y="6476999"/>
            <a:ext cx="3315941" cy="381001"/>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854723" y="6476998"/>
            <a:ext cx="942979" cy="381002"/>
          </a:xfrm>
          <a:prstGeom prst="rect">
            <a:avLst/>
          </a:prstGeom>
        </p:spPr>
        <p:txBody>
          <a:bodyPr/>
          <a:lstStyle>
            <a:lvl1pPr>
              <a:defRPr>
                <a:solidFill>
                  <a:schemeClr val="tx2"/>
                </a:solidFill>
              </a:defRPr>
            </a:lvl1pPr>
          </a:lstStyle>
          <a:p>
            <a:fld id="{FF5E1F8C-A11C-4B7E-B523-87C003E86ACE}" type="datetime1">
              <a:rPr lang="en-US" smtClean="0"/>
              <a:t>3/31/2026</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4797698" y="6492239"/>
            <a:ext cx="551213"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5900120" y="2129475"/>
            <a:ext cx="6291878" cy="4728525"/>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marL="0" indent="0">
              <a:buNone/>
              <a:defRPr lang="en-US" dirty="0"/>
            </a:lvl1pPr>
          </a:lstStyle>
          <a:p>
            <a:pPr marL="228600" lvl="0" indent="-228600"/>
            <a:r>
              <a:rPr lang="en-US" dirty="0"/>
              <a:t> </a:t>
            </a:r>
          </a:p>
        </p:txBody>
      </p:sp>
      <p:sp>
        <p:nvSpPr>
          <p:cNvPr id="3" name="Rectangle 2">
            <a:extLst>
              <a:ext uri="{FF2B5EF4-FFF2-40B4-BE49-F238E27FC236}">
                <a16:creationId xmlns:a16="http://schemas.microsoft.com/office/drawing/2014/main" id="{9F7D2DCB-EC64-46B8-8C3D-7FA6E5EABD76}"/>
              </a:ext>
            </a:extLst>
          </p:cNvPr>
          <p:cNvSpPr/>
          <p:nvPr userDrawn="1"/>
        </p:nvSpPr>
        <p:spPr>
          <a:xfrm>
            <a:off x="634030" y="565606"/>
            <a:ext cx="1155796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13081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293EDC19-2576-AA88-E064-C7C747F16FCD}"/>
              </a:ext>
            </a:extLst>
          </p:cNvPr>
          <p:cNvSpPr/>
          <p:nvPr/>
        </p:nvSpPr>
        <p:spPr>
          <a:xfrm>
            <a:off x="634030" y="565606"/>
            <a:ext cx="1155796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10969753" cy="731519"/>
          </a:xfrm>
          <a:prstGeom prst="rect">
            <a:avLst/>
          </a:prstGeom>
        </p:spPr>
        <p:txBody>
          <a:bodyPr anchor="t"/>
          <a:lstStyle>
            <a:lvl1pPr>
              <a:defRPr cap="all" baseline="0">
                <a:solidFill>
                  <a:schemeClr val="tx2"/>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33400" y="2145668"/>
            <a:ext cx="4810129" cy="4093525"/>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71A5194B-746E-D0FD-A7D1-71D10560BCCE}"/>
              </a:ext>
            </a:extLst>
          </p:cNvPr>
          <p:cNvSpPr>
            <a:spLocks noGrp="1"/>
          </p:cNvSpPr>
          <p:nvPr>
            <p:ph type="pic" sz="quarter" idx="13" hasCustomPrompt="1"/>
          </p:nvPr>
        </p:nvSpPr>
        <p:spPr>
          <a:xfrm>
            <a:off x="5900120" y="2129474"/>
            <a:ext cx="5758479" cy="4093525"/>
          </a:xfrm>
          <a:custGeom>
            <a:avLst/>
            <a:gdLst>
              <a:gd name="connsiteX0" fmla="*/ 0 w 5560101"/>
              <a:gd name="connsiteY0" fmla="*/ 0 h 4074407"/>
              <a:gd name="connsiteX1" fmla="*/ 5560101 w 5560101"/>
              <a:gd name="connsiteY1" fmla="*/ 0 h 4074407"/>
              <a:gd name="connsiteX2" fmla="*/ 5560101 w 5560101"/>
              <a:gd name="connsiteY2" fmla="*/ 4074407 h 4074407"/>
              <a:gd name="connsiteX3" fmla="*/ 0 w 5560101"/>
              <a:gd name="connsiteY3" fmla="*/ 4074407 h 4074407"/>
            </a:gdLst>
            <a:ahLst/>
            <a:cxnLst>
              <a:cxn ang="0">
                <a:pos x="connsiteX0" y="connsiteY0"/>
              </a:cxn>
              <a:cxn ang="0">
                <a:pos x="connsiteX1" y="connsiteY1"/>
              </a:cxn>
              <a:cxn ang="0">
                <a:pos x="connsiteX2" y="connsiteY2"/>
              </a:cxn>
              <a:cxn ang="0">
                <a:pos x="connsiteX3" y="connsiteY3"/>
              </a:cxn>
            </a:cxnLst>
            <a:rect l="l" t="t" r="r" b="b"/>
            <a:pathLst>
              <a:path w="5560101" h="4074407">
                <a:moveTo>
                  <a:pt x="0" y="0"/>
                </a:moveTo>
                <a:lnTo>
                  <a:pt x="5560101" y="0"/>
                </a:lnTo>
                <a:lnTo>
                  <a:pt x="5560101" y="4074407"/>
                </a:lnTo>
                <a:lnTo>
                  <a:pt x="0" y="4074407"/>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marL="0" indent="0">
              <a:buNone/>
              <a:defRPr lang="en-US" dirty="0"/>
            </a:lvl1pPr>
          </a:lstStyle>
          <a:p>
            <a:pPr marL="228600" lvl="0" indent="-228600"/>
            <a:r>
              <a:rPr lang="en-US" dirty="0"/>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533400" y="6477000"/>
            <a:ext cx="8582017" cy="381000"/>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110043" y="6477000"/>
            <a:ext cx="1891326" cy="381000"/>
          </a:xfrm>
          <a:prstGeom prst="rect">
            <a:avLst/>
          </a:prstGeom>
        </p:spPr>
        <p:txBody>
          <a:bodyPr/>
          <a:lstStyle>
            <a:lvl1pPr>
              <a:defRPr>
                <a:solidFill>
                  <a:schemeClr val="tx2"/>
                </a:solidFill>
              </a:defRPr>
            </a:lvl1pPr>
          </a:lstStyle>
          <a:p>
            <a:fld id="{92E987CE-97DC-4010-9BA9-B6C1C088F588}" type="datetime1">
              <a:rPr lang="en-US" smtClean="0"/>
              <a:t>3/31/2026</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001368" y="6492240"/>
            <a:ext cx="657231"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1513464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11125199" cy="731519"/>
          </a:xfrm>
          <a:prstGeom prst="rect">
            <a:avLst/>
          </a:prstGeom>
        </p:spPr>
        <p:txBody>
          <a:bodyPr anchor="t"/>
          <a:lstStyle>
            <a:lvl1pPr>
              <a:defRPr cap="all" baseline="0">
                <a:solidFill>
                  <a:schemeClr val="tx2"/>
                </a:solidFill>
              </a:defRPr>
            </a:lvl1pPr>
          </a:lstStyle>
          <a:p>
            <a:r>
              <a:rPr lang="en-US" dirty="0"/>
              <a:t>Click to edit Master title style</a:t>
            </a:r>
          </a:p>
        </p:txBody>
      </p:sp>
      <p:sp>
        <p:nvSpPr>
          <p:cNvPr id="36" name="Picture Placeholder 11">
            <a:extLst>
              <a:ext uri="{FF2B5EF4-FFF2-40B4-BE49-F238E27FC236}">
                <a16:creationId xmlns:a16="http://schemas.microsoft.com/office/drawing/2014/main" id="{61ACD7CC-7A35-CC8D-F7DA-128B795065B1}"/>
              </a:ext>
            </a:extLst>
          </p:cNvPr>
          <p:cNvSpPr>
            <a:spLocks noGrp="1"/>
          </p:cNvSpPr>
          <p:nvPr>
            <p:ph type="pic" sz="quarter" idx="18" hasCustomPrompt="1"/>
          </p:nvPr>
        </p:nvSpPr>
        <p:spPr>
          <a:xfrm>
            <a:off x="0" y="2145668"/>
            <a:ext cx="6291878" cy="4728525"/>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marL="0" indent="0">
              <a:buNone/>
              <a:defRPr lang="en-US" dirty="0"/>
            </a:lvl1pPr>
          </a:lstStyle>
          <a:p>
            <a:pPr marL="228600" lvl="0" indent="-228600"/>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843095" y="2145668"/>
            <a:ext cx="4815505" cy="4190497"/>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843095" y="6492240"/>
            <a:ext cx="3215297" cy="365760"/>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10058398" y="6492240"/>
            <a:ext cx="942982" cy="365760"/>
          </a:xfrm>
          <a:prstGeom prst="rect">
            <a:avLst/>
          </a:prstGeom>
        </p:spPr>
        <p:txBody>
          <a:bodyPr/>
          <a:lstStyle>
            <a:lvl1pPr>
              <a:defRPr>
                <a:solidFill>
                  <a:schemeClr val="tx2"/>
                </a:solidFill>
              </a:defRPr>
            </a:lvl1pPr>
          </a:lstStyle>
          <a:p>
            <a:fld id="{D3EEA351-3479-4085-8F9E-571D48233D05}" type="datetime1">
              <a:rPr lang="en-US" smtClean="0"/>
              <a:t>3/31/2026</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001379" y="6492240"/>
            <a:ext cx="657221"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 name="Rectangle 2">
            <a:extLst>
              <a:ext uri="{FF2B5EF4-FFF2-40B4-BE49-F238E27FC236}">
                <a16:creationId xmlns:a16="http://schemas.microsoft.com/office/drawing/2014/main" id="{54335081-FA52-F16F-A616-E20DA766DB57}"/>
              </a:ext>
            </a:extLst>
          </p:cNvPr>
          <p:cNvSpPr/>
          <p:nvPr userDrawn="1"/>
        </p:nvSpPr>
        <p:spPr>
          <a:xfrm>
            <a:off x="634030" y="565606"/>
            <a:ext cx="1155796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62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399" y="1016955"/>
            <a:ext cx="4810129" cy="1269482"/>
          </a:xfrm>
          <a:prstGeom prst="rect">
            <a:avLst/>
          </a:prstGeom>
        </p:spPr>
        <p:txBody>
          <a:bodyPr anchor="t">
            <a:noAutofit/>
          </a:bodyPr>
          <a:lstStyle>
            <a:lvl1pPr>
              <a:defRPr sz="3600" cap="all" baseline="0">
                <a:solidFill>
                  <a:schemeClr val="tx2"/>
                </a:solidFill>
              </a:defRPr>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34030" y="2495234"/>
            <a:ext cx="4709498" cy="3727766"/>
          </a:xfrm>
          <a:prstGeom prst="rect">
            <a:avLst/>
          </a:prstGeom>
          <a:blipFill dpi="0" rotWithShape="1">
            <a:blip r:embed="rId2">
              <a:alphaModFix amt="60000"/>
            </a:blip>
            <a:srcRect/>
            <a:stretch>
              <a:fillRect/>
            </a:stretch>
          </a:blipFill>
        </p:spPr>
        <p:txBody>
          <a:bodyPr/>
          <a:lstStyle>
            <a:lvl1pPr marL="0" indent="0">
              <a:buFont typeface="Arial" panose="020B0604020202020204" pitchFamily="34" charse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05562" y="1010614"/>
            <a:ext cx="5753037" cy="5212386"/>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6476999"/>
            <a:ext cx="8576637" cy="381001"/>
          </a:xfrm>
          <a:prstGeom prst="rect">
            <a:avLst/>
          </a:prstGeom>
        </p:spPr>
        <p:txBody>
          <a:bodyPr/>
          <a:lstStyle>
            <a:lvl1pPr>
              <a:defRPr>
                <a:solidFill>
                  <a:schemeClr val="tx2"/>
                </a:solidFill>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10036" y="6507480"/>
            <a:ext cx="1891338" cy="365760"/>
          </a:xfrm>
          <a:prstGeom prst="rect">
            <a:avLst/>
          </a:prstGeom>
        </p:spPr>
        <p:txBody>
          <a:bodyPr/>
          <a:lstStyle>
            <a:lvl1pPr>
              <a:defRPr>
                <a:solidFill>
                  <a:schemeClr val="tx2"/>
                </a:solidFill>
              </a:defRPr>
            </a:lvl1pPr>
          </a:lstStyle>
          <a:p>
            <a:fld id="{DDF7C43B-089F-44C0-B681-481CCE0137A5}" type="datetime1">
              <a:rPr lang="en-US" smtClean="0"/>
              <a:t>3/31/2026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995976" y="6476999"/>
            <a:ext cx="662624"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3" name="Rectangle 2">
            <a:extLst>
              <a:ext uri="{FF2B5EF4-FFF2-40B4-BE49-F238E27FC236}">
                <a16:creationId xmlns:a16="http://schemas.microsoft.com/office/drawing/2014/main" id="{DD765160-0AD1-7CB4-8350-CBCBF4F7DE6D}"/>
              </a:ext>
            </a:extLst>
          </p:cNvPr>
          <p:cNvSpPr/>
          <p:nvPr userDrawn="1"/>
        </p:nvSpPr>
        <p:spPr>
          <a:xfrm>
            <a:off x="634030" y="565606"/>
            <a:ext cx="470949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B0551DE-1F1F-2C48-CB34-005587707E99}"/>
              </a:ext>
            </a:extLst>
          </p:cNvPr>
          <p:cNvSpPr/>
          <p:nvPr userDrawn="1"/>
        </p:nvSpPr>
        <p:spPr>
          <a:xfrm>
            <a:off x="5345730" y="565605"/>
            <a:ext cx="6846270"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819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399" y="1016955"/>
            <a:ext cx="3486153" cy="1316347"/>
          </a:xfrm>
          <a:prstGeom prst="rect">
            <a:avLst/>
          </a:prstGeom>
        </p:spPr>
        <p:txBody>
          <a:bodyPr anchor="t">
            <a:noAutofit/>
          </a:bodyPr>
          <a:lstStyle>
            <a:lvl1pPr>
              <a:defRPr sz="3600" cap="all" baseline="0">
                <a:solidFill>
                  <a:schemeClr val="tx2"/>
                </a:solidFill>
              </a:defRPr>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34030" y="2495233"/>
            <a:ext cx="3385517" cy="3727765"/>
          </a:xfrm>
          <a:prstGeom prst="rect">
            <a:avLst/>
          </a:prstGeom>
          <a:blipFill dpi="0" rotWithShape="1">
            <a:blip r:embed="rId2">
              <a:alphaModFix amt="60000"/>
            </a:blip>
            <a:srcRect/>
            <a:stretch>
              <a:fillRect/>
            </a:stretch>
          </a:blipFill>
        </p:spPr>
        <p:txBody>
          <a:bodyPr/>
          <a:lstStyle>
            <a:lvl1pPr marL="0" indent="0">
              <a:buFont typeface="Arial" panose="020B0604020202020204" pitchFamily="34" charse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576142" y="1016954"/>
            <a:ext cx="7082457" cy="5206045"/>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6477000"/>
            <a:ext cx="8576637" cy="381001"/>
          </a:xfrm>
          <a:prstGeom prst="rect">
            <a:avLst/>
          </a:prstGeom>
        </p:spPr>
        <p:txBody>
          <a:bodyPr/>
          <a:lstStyle>
            <a:lvl1pPr>
              <a:defRPr>
                <a:solidFill>
                  <a:schemeClr val="tx2"/>
                </a:solidFill>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10036" y="6476999"/>
            <a:ext cx="1891338" cy="381001"/>
          </a:xfrm>
          <a:prstGeom prst="rect">
            <a:avLst/>
          </a:prstGeom>
        </p:spPr>
        <p:txBody>
          <a:bodyPr/>
          <a:lstStyle>
            <a:lvl1pPr>
              <a:defRPr>
                <a:solidFill>
                  <a:schemeClr val="tx2"/>
                </a:solidFill>
              </a:defRPr>
            </a:lvl1pPr>
          </a:lstStyle>
          <a:p>
            <a:fld id="{F7018939-3725-45C4-8448-060C1C945770}" type="datetime1">
              <a:rPr lang="en-US" smtClean="0"/>
              <a:t>3/31/2026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74" y="6477000"/>
            <a:ext cx="657226"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 name="Rectangle 2">
            <a:extLst>
              <a:ext uri="{FF2B5EF4-FFF2-40B4-BE49-F238E27FC236}">
                <a16:creationId xmlns:a16="http://schemas.microsoft.com/office/drawing/2014/main" id="{05CA24FE-7F15-0A35-2050-28F4CE33B91F}"/>
              </a:ext>
            </a:extLst>
          </p:cNvPr>
          <p:cNvSpPr/>
          <p:nvPr userDrawn="1"/>
        </p:nvSpPr>
        <p:spPr>
          <a:xfrm>
            <a:off x="634030" y="565606"/>
            <a:ext cx="3385521"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C9E0A62-7502-AFE4-4860-6DE00EB6D1D5}"/>
              </a:ext>
            </a:extLst>
          </p:cNvPr>
          <p:cNvSpPr/>
          <p:nvPr userDrawn="1"/>
        </p:nvSpPr>
        <p:spPr>
          <a:xfrm>
            <a:off x="4019547" y="565605"/>
            <a:ext cx="8172453"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591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tx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73C94E-2C8E-3F68-4792-D2F9DD866344}"/>
              </a:ext>
            </a:extLst>
          </p:cNvPr>
          <p:cNvSpPr>
            <a:spLocks noGrp="1"/>
          </p:cNvSpPr>
          <p:nvPr>
            <p:ph type="title"/>
          </p:nvPr>
        </p:nvSpPr>
        <p:spPr>
          <a:xfrm>
            <a:off x="3462961" y="5109525"/>
            <a:ext cx="8195638" cy="744634"/>
          </a:xfrm>
        </p:spPr>
        <p:txBody>
          <a:bodyPr anchor="b">
            <a:normAutofit/>
          </a:bodyPr>
          <a:lstStyle>
            <a:lvl1pPr>
              <a:defRPr sz="2000" b="1">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16E6EBA2-EEB8-DB5B-897E-6DAE1530B31E}"/>
              </a:ext>
            </a:extLst>
          </p:cNvPr>
          <p:cNvSpPr>
            <a:spLocks noGrp="1"/>
          </p:cNvSpPr>
          <p:nvPr>
            <p:ph sz="quarter" idx="14" hasCustomPrompt="1"/>
          </p:nvPr>
        </p:nvSpPr>
        <p:spPr>
          <a:xfrm>
            <a:off x="533400" y="533400"/>
            <a:ext cx="11125200" cy="4576763"/>
          </a:xfrm>
        </p:spPr>
        <p:txBody>
          <a:bodyPr>
            <a:normAutofit/>
          </a:bodyPr>
          <a:lstStyle>
            <a:lvl1pPr marL="0" indent="0">
              <a:buNone/>
              <a:defRPr sz="30000" b="0">
                <a:solidFill>
                  <a:schemeClr val="bg1"/>
                </a:solidFill>
              </a:defRPr>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533399" y="6477000"/>
            <a:ext cx="8576637" cy="381001"/>
          </a:xfrm>
          <a:prstGeom prst="rect">
            <a:avLst/>
          </a:prstGeom>
        </p:spPr>
        <p:txBody>
          <a:bodyPr/>
          <a:lstStyle>
            <a:lvl1pPr>
              <a:defRPr>
                <a:solidFill>
                  <a:schemeClr val="bg1"/>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9110036" y="6477000"/>
            <a:ext cx="1880546" cy="381000"/>
          </a:xfrm>
          <a:prstGeom prst="rect">
            <a:avLst/>
          </a:prstGeom>
        </p:spPr>
        <p:txBody>
          <a:bodyPr/>
          <a:lstStyle>
            <a:lvl1pPr>
              <a:defRPr>
                <a:solidFill>
                  <a:schemeClr val="bg1"/>
                </a:solidFill>
              </a:defRPr>
            </a:lvl1pPr>
          </a:lstStyle>
          <a:p>
            <a:fld id="{A5A68E59-4168-43B1-871D-9D793958CB73}" type="datetime1">
              <a:rPr lang="en-US" smtClean="0"/>
              <a:t>3/31/2026</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0995976" y="6492241"/>
            <a:ext cx="662624" cy="365760"/>
          </a:xfrm>
          <a:prstGeom prst="rect">
            <a:avLst/>
          </a:prstGeom>
        </p:spPr>
        <p:txBody>
          <a:bodyPr/>
          <a:lstStyle>
            <a:lvl1pPr>
              <a:defRPr>
                <a:solidFill>
                  <a:schemeClr val="bg1"/>
                </a:solidFill>
              </a:defRPr>
            </a:lvl1pPr>
          </a:lstStyle>
          <a:p>
            <a:fld id="{AEAA3239-9EA4-4A65-A281-97F994456D9F}" type="slidenum">
              <a:rPr lang="en-US" smtClean="0"/>
              <a:pPr/>
              <a:t>‹#›</a:t>
            </a:fld>
            <a:endParaRPr lang="en-US" dirty="0"/>
          </a:p>
        </p:txBody>
      </p:sp>
      <p:sp>
        <p:nvSpPr>
          <p:cNvPr id="36" name="Rectangle 35">
            <a:extLst>
              <a:ext uri="{FF2B5EF4-FFF2-40B4-BE49-F238E27FC236}">
                <a16:creationId xmlns:a16="http://schemas.microsoft.com/office/drawing/2014/main" id="{CCD9F1A0-57DB-F034-0AB9-2E671ABA4CDD}"/>
              </a:ext>
            </a:extLst>
          </p:cNvPr>
          <p:cNvSpPr/>
          <p:nvPr/>
        </p:nvSpPr>
        <p:spPr>
          <a:xfrm>
            <a:off x="9110040" y="6155911"/>
            <a:ext cx="3081959"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6B7340E-9893-2D44-91EA-76771EE522E6}"/>
              </a:ext>
            </a:extLst>
          </p:cNvPr>
          <p:cNvSpPr/>
          <p:nvPr/>
        </p:nvSpPr>
        <p:spPr>
          <a:xfrm>
            <a:off x="3467745" y="6155911"/>
            <a:ext cx="5642289" cy="64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99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D84BC10-B3F5-D240-EE9E-FD483EA0C28D}"/>
              </a:ext>
            </a:extLst>
          </p:cNvPr>
          <p:cNvSpPr>
            <a:spLocks noGrp="1"/>
          </p:cNvSpPr>
          <p:nvPr>
            <p:ph type="title"/>
          </p:nvPr>
        </p:nvSpPr>
        <p:spPr>
          <a:xfrm>
            <a:off x="3462963" y="2971799"/>
            <a:ext cx="8229600" cy="3414423"/>
          </a:xfrm>
        </p:spPr>
        <p:txBody>
          <a:bodyPr anchor="b">
            <a:normAutofit/>
          </a:bodyPr>
          <a:lstStyle>
            <a:lvl1pPr>
              <a:defRPr sz="7200" cap="all" baseline="0"/>
            </a:lvl1pPr>
          </a:lstStyle>
          <a:p>
            <a:r>
              <a:rPr lang="en-US" dirty="0"/>
              <a:t>Click to edit Master title style</a:t>
            </a:r>
          </a:p>
        </p:txBody>
      </p:sp>
      <p:sp>
        <p:nvSpPr>
          <p:cNvPr id="12" name="Subtitle 2">
            <a:extLst>
              <a:ext uri="{FF2B5EF4-FFF2-40B4-BE49-F238E27FC236}">
                <a16:creationId xmlns:a16="http://schemas.microsoft.com/office/drawing/2014/main" id="{6DDFAAAD-A24C-B422-BCF6-2575C836C476}"/>
              </a:ext>
            </a:extLst>
          </p:cNvPr>
          <p:cNvSpPr>
            <a:spLocks noGrp="1"/>
          </p:cNvSpPr>
          <p:nvPr>
            <p:ph type="subTitle" idx="1"/>
          </p:nvPr>
        </p:nvSpPr>
        <p:spPr>
          <a:xfrm>
            <a:off x="533400" y="1016955"/>
            <a:ext cx="7924797" cy="1128714"/>
          </a:xfrm>
          <a:prstGeom prst="rect">
            <a:avLst/>
          </a:prstGeom>
        </p:spPr>
        <p:txBody>
          <a:bodyPr vert="horz" lIns="91440" tIns="45720" rIns="91440" bIns="45720" rtlCol="0" anchor="t">
            <a:normAutofit/>
          </a:bodyPr>
          <a:lstStyle>
            <a:lvl1pPr marL="0" indent="0">
              <a:buNone/>
              <a:defRPr lang="en-US" sz="2000" b="1" i="0" dirty="0">
                <a:latin typeface="Arial" panose="020B0604020202020204" pitchFamily="34" charset="0"/>
                <a:cs typeface="Arial" panose="020B0604020202020204" pitchFamily="34" charset="0"/>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77000"/>
            <a:ext cx="8576636" cy="381001"/>
          </a:xfrm>
          <a:prstGeom prst="rect">
            <a:avLst/>
          </a:prstGeo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10025" y="6476999"/>
            <a:ext cx="1885957" cy="381001"/>
          </a:xfrm>
          <a:prstGeom prst="rect">
            <a:avLst/>
          </a:prstGeom>
        </p:spPr>
        <p:txBody>
          <a:bodyPr/>
          <a:lstStyle/>
          <a:p>
            <a:fld id="{087CC088-4090-4963-BC4C-B0CE10E22E2D}" type="datetime1">
              <a:rPr lang="en-US" smtClean="0"/>
              <a:t>3/31/2026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4" y="6477000"/>
            <a:ext cx="657226" cy="381001"/>
          </a:xfrm>
          <a:prstGeom prst="rect">
            <a:avLst/>
          </a:prstGeom>
        </p:spPr>
        <p:txBody>
          <a:bodyPr/>
          <a:lstStyle/>
          <a:p>
            <a:fld id="{AEAA3239-9EA4-4A65-A281-97F994456D9F}" type="slidenum">
              <a:rPr lang="en-US" smtClean="0"/>
              <a:t>‹#›</a:t>
            </a:fld>
            <a:endParaRPr lang="en-US" dirty="0"/>
          </a:p>
        </p:txBody>
      </p:sp>
      <p:sp>
        <p:nvSpPr>
          <p:cNvPr id="7" name="Rectangle 6">
            <a:extLst>
              <a:ext uri="{FF2B5EF4-FFF2-40B4-BE49-F238E27FC236}">
                <a16:creationId xmlns:a16="http://schemas.microsoft.com/office/drawing/2014/main" id="{7D5DF1A9-E718-252B-7EF1-E97806A4003A}"/>
              </a:ext>
            </a:extLst>
          </p:cNvPr>
          <p:cNvSpPr/>
          <p:nvPr userDrawn="1"/>
        </p:nvSpPr>
        <p:spPr>
          <a:xfrm>
            <a:off x="634034" y="568300"/>
            <a:ext cx="11557965"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30602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598420F-9109-D819-4B18-8ABF253545AF}"/>
              </a:ext>
            </a:extLst>
          </p:cNvPr>
          <p:cNvSpPr>
            <a:spLocks noGrp="1"/>
          </p:cNvSpPr>
          <p:nvPr>
            <p:ph type="title"/>
          </p:nvPr>
        </p:nvSpPr>
        <p:spPr>
          <a:xfrm>
            <a:off x="3462961" y="5109526"/>
            <a:ext cx="8195638" cy="744634"/>
          </a:xfrm>
        </p:spPr>
        <p:txBody>
          <a:bodyPr anchor="b">
            <a:normAutofit/>
          </a:bodyPr>
          <a:lstStyle>
            <a:lvl1pPr>
              <a:defRPr sz="2000" b="1"/>
            </a:lvl1pPr>
          </a:lstStyle>
          <a:p>
            <a:r>
              <a:rPr lang="en-US" dirty="0"/>
              <a:t>Click to edit Master title style</a:t>
            </a:r>
          </a:p>
        </p:txBody>
      </p:sp>
      <p:sp>
        <p:nvSpPr>
          <p:cNvPr id="11" name="Content Placeholder 10">
            <a:extLst>
              <a:ext uri="{FF2B5EF4-FFF2-40B4-BE49-F238E27FC236}">
                <a16:creationId xmlns:a16="http://schemas.microsoft.com/office/drawing/2014/main" id="{1BEF40F6-4B37-BBD3-E0AD-279A48AF21F3}"/>
              </a:ext>
            </a:extLst>
          </p:cNvPr>
          <p:cNvSpPr>
            <a:spLocks noGrp="1"/>
          </p:cNvSpPr>
          <p:nvPr>
            <p:ph sz="quarter" idx="14" hasCustomPrompt="1"/>
          </p:nvPr>
        </p:nvSpPr>
        <p:spPr>
          <a:xfrm>
            <a:off x="1576388" y="533400"/>
            <a:ext cx="10082212" cy="4535488"/>
          </a:xfrm>
        </p:spPr>
        <p:txBody>
          <a:bodyPr anchor="b">
            <a:noAutofit/>
          </a:bodyPr>
          <a:lstStyle>
            <a:lvl1pPr marL="0" indent="0">
              <a:buNone/>
              <a:defRPr sz="30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533399" y="6492241"/>
            <a:ext cx="8576637" cy="365760"/>
          </a:xfrm>
          <a:prstGeom prst="rect">
            <a:avLst/>
          </a:prstGeom>
        </p:spPr>
        <p:txBody>
          <a:bodyPr/>
          <a:lstStyle>
            <a:lvl1pPr>
              <a:defRPr>
                <a:solidFill>
                  <a:schemeClr val="tx2"/>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9110036" y="6492240"/>
            <a:ext cx="1891338" cy="365760"/>
          </a:xfrm>
          <a:prstGeom prst="rect">
            <a:avLst/>
          </a:prstGeom>
        </p:spPr>
        <p:txBody>
          <a:bodyPr/>
          <a:lstStyle>
            <a:lvl1pPr>
              <a:defRPr>
                <a:solidFill>
                  <a:schemeClr val="tx2"/>
                </a:solidFill>
              </a:defRPr>
            </a:lvl1pPr>
          </a:lstStyle>
          <a:p>
            <a:fld id="{30C77307-365E-4277-817C-B4BE1A525D2E}" type="datetime1">
              <a:rPr lang="en-US" smtClean="0"/>
              <a:t>3/31/2026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0995976" y="6492241"/>
            <a:ext cx="662624"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9" name="Rectangle 8">
            <a:extLst>
              <a:ext uri="{FF2B5EF4-FFF2-40B4-BE49-F238E27FC236}">
                <a16:creationId xmlns:a16="http://schemas.microsoft.com/office/drawing/2014/main" id="{E839B9B1-5BEF-4F31-6B44-3CB4CD58885D}"/>
              </a:ext>
            </a:extLst>
          </p:cNvPr>
          <p:cNvSpPr/>
          <p:nvPr/>
        </p:nvSpPr>
        <p:spPr>
          <a:xfrm>
            <a:off x="9110040" y="6155911"/>
            <a:ext cx="3081959"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548359-EFF8-1F42-7DB6-7D93AD66C2F5}"/>
              </a:ext>
            </a:extLst>
          </p:cNvPr>
          <p:cNvSpPr/>
          <p:nvPr/>
        </p:nvSpPr>
        <p:spPr>
          <a:xfrm>
            <a:off x="3467745" y="6155911"/>
            <a:ext cx="5642289"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075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F766B52-229C-C000-F364-4B90D3B58207}"/>
              </a:ext>
            </a:extLst>
          </p:cNvPr>
          <p:cNvSpPr>
            <a:spLocks noGrp="1"/>
          </p:cNvSpPr>
          <p:nvPr>
            <p:ph type="title"/>
          </p:nvPr>
        </p:nvSpPr>
        <p:spPr>
          <a:xfrm>
            <a:off x="533399" y="5503767"/>
            <a:ext cx="8197616" cy="744633"/>
          </a:xfrm>
        </p:spPr>
        <p:txBody>
          <a:bodyPr anchor="b">
            <a:normAutofit/>
          </a:bodyPr>
          <a:lstStyle>
            <a:lvl1pPr>
              <a:defRPr sz="2000" b="1"/>
            </a:lvl1pPr>
          </a:lstStyle>
          <a:p>
            <a:r>
              <a:rPr lang="en-US" dirty="0"/>
              <a:t>Click to edit Master title style</a:t>
            </a:r>
          </a:p>
        </p:txBody>
      </p:sp>
      <p:sp>
        <p:nvSpPr>
          <p:cNvPr id="9" name="Content Placeholder 8">
            <a:extLst>
              <a:ext uri="{FF2B5EF4-FFF2-40B4-BE49-F238E27FC236}">
                <a16:creationId xmlns:a16="http://schemas.microsoft.com/office/drawing/2014/main" id="{339F166E-4119-CF5D-6537-03CAC7026DAD}"/>
              </a:ext>
            </a:extLst>
          </p:cNvPr>
          <p:cNvSpPr>
            <a:spLocks noGrp="1"/>
          </p:cNvSpPr>
          <p:nvPr>
            <p:ph sz="quarter" idx="14" hasCustomPrompt="1"/>
          </p:nvPr>
        </p:nvSpPr>
        <p:spPr>
          <a:xfrm>
            <a:off x="533400" y="533400"/>
            <a:ext cx="8197850" cy="4535488"/>
          </a:xfrm>
        </p:spPr>
        <p:txBody>
          <a:bodyPr>
            <a:normAutofit/>
          </a:bodyPr>
          <a:lstStyle>
            <a:lvl1pPr marL="0" indent="0">
              <a:buNone/>
              <a:defRPr sz="25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533400" y="6477000"/>
            <a:ext cx="5747706" cy="381001"/>
          </a:xfrm>
          <a:prstGeom prst="rect">
            <a:avLst/>
          </a:prstGeom>
        </p:spPr>
        <p:txBody>
          <a:bodyPr/>
          <a:lstStyle>
            <a:lvl1pPr>
              <a:defRPr>
                <a:solidFill>
                  <a:schemeClr val="tx2"/>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279139" y="6477000"/>
            <a:ext cx="1783858" cy="381000"/>
          </a:xfrm>
          <a:prstGeom prst="rect">
            <a:avLst/>
          </a:prstGeom>
        </p:spPr>
        <p:txBody>
          <a:bodyPr/>
          <a:lstStyle>
            <a:lvl1pPr>
              <a:defRPr>
                <a:solidFill>
                  <a:schemeClr val="tx2"/>
                </a:solidFill>
              </a:defRPr>
            </a:lvl1pPr>
          </a:lstStyle>
          <a:p>
            <a:fld id="{59233825-4D0E-421F-BAE1-73001CD26D08}" type="datetime1">
              <a:rPr lang="en-US" smtClean="0"/>
              <a:t>3/31/2026</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8068391" y="6492241"/>
            <a:ext cx="662624"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2" name="Rectangle 31">
            <a:extLst>
              <a:ext uri="{FF2B5EF4-FFF2-40B4-BE49-F238E27FC236}">
                <a16:creationId xmlns:a16="http://schemas.microsoft.com/office/drawing/2014/main" id="{9B44F338-C24A-72CF-A14A-4F2D72023D14}"/>
              </a:ext>
            </a:extLst>
          </p:cNvPr>
          <p:cNvSpPr/>
          <p:nvPr/>
        </p:nvSpPr>
        <p:spPr>
          <a:xfrm>
            <a:off x="634030" y="565606"/>
            <a:ext cx="1155796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CA27EA-41C5-29B8-12D6-3E865A8BE203}"/>
              </a:ext>
            </a:extLst>
          </p:cNvPr>
          <p:cNvSpPr/>
          <p:nvPr userDrawn="1"/>
        </p:nvSpPr>
        <p:spPr>
          <a:xfrm>
            <a:off x="9110034" y="0"/>
            <a:ext cx="308196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3853515-1714-73E5-D625-2A609526F7E8}"/>
              </a:ext>
            </a:extLst>
          </p:cNvPr>
          <p:cNvSpPr/>
          <p:nvPr userDrawn="1"/>
        </p:nvSpPr>
        <p:spPr>
          <a:xfrm>
            <a:off x="9110040" y="565606"/>
            <a:ext cx="3081959"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286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33399" y="1016955"/>
            <a:ext cx="11125201" cy="4840285"/>
          </a:xfrm>
          <a:prstGeom prst="rect">
            <a:avLst/>
          </a:prstGeom>
        </p:spPr>
        <p:txBody>
          <a:bodyPr anchor="t">
            <a:noAutofit/>
          </a:bodyPr>
          <a:lstStyle>
            <a:lvl1pPr marL="0" indent="0">
              <a:lnSpc>
                <a:spcPct val="90000"/>
              </a:lnSpc>
              <a:spcBef>
                <a:spcPts val="0"/>
              </a:spcBef>
              <a:buNone/>
              <a:defRPr sz="7200" b="1">
                <a:solidFill>
                  <a:schemeClr val="bg2"/>
                </a:solidFill>
                <a:latin typeface="Arial" panose="020B0604020202020204" pitchFamily="34" charset="0"/>
                <a:cs typeface="Arial" panose="020B0604020202020204" pitchFamily="34" charset="0"/>
              </a:defRPr>
            </a:lvl1pPr>
            <a:lvl2pPr marL="228600" indent="0">
              <a:lnSpc>
                <a:spcPct val="90000"/>
              </a:lnSpc>
              <a:spcBef>
                <a:spcPts val="0"/>
              </a:spcBef>
              <a:buNone/>
              <a:defRPr sz="7200" b="1">
                <a:solidFill>
                  <a:schemeClr val="bg2"/>
                </a:solidFill>
                <a:latin typeface="Arial" panose="020B0604020202020204" pitchFamily="34" charset="0"/>
                <a:cs typeface="Arial" panose="020B0604020202020204" pitchFamily="34" charset="0"/>
              </a:defRPr>
            </a:lvl2pPr>
            <a:lvl3pPr marL="457200" indent="0">
              <a:lnSpc>
                <a:spcPct val="90000"/>
              </a:lnSpc>
              <a:spcBef>
                <a:spcPts val="0"/>
              </a:spcBef>
              <a:buNone/>
              <a:defRPr sz="7200" b="1">
                <a:solidFill>
                  <a:schemeClr val="bg2"/>
                </a:solidFill>
                <a:latin typeface="Arial" panose="020B0604020202020204" pitchFamily="34" charset="0"/>
                <a:cs typeface="Arial" panose="020B0604020202020204" pitchFamily="34" charset="0"/>
              </a:defRPr>
            </a:lvl3pPr>
            <a:lvl4pPr marL="685800" indent="0">
              <a:lnSpc>
                <a:spcPct val="90000"/>
              </a:lnSpc>
              <a:spcBef>
                <a:spcPts val="0"/>
              </a:spcBef>
              <a:buNone/>
              <a:defRPr sz="7200" b="1">
                <a:solidFill>
                  <a:schemeClr val="bg2"/>
                </a:solidFill>
                <a:latin typeface="Arial" panose="020B0604020202020204" pitchFamily="34" charset="0"/>
                <a:cs typeface="Arial" panose="020B0604020202020204" pitchFamily="34" charset="0"/>
              </a:defRPr>
            </a:lvl4pPr>
            <a:lvl5pPr marL="914400" indent="0">
              <a:lnSpc>
                <a:spcPct val="90000"/>
              </a:lnSpc>
              <a:spcBef>
                <a:spcPts val="0"/>
              </a:spcBef>
              <a:buNone/>
              <a:defRPr sz="7200" b="1">
                <a:solidFill>
                  <a:schemeClr val="bg2"/>
                </a:solidFill>
                <a:latin typeface="Arial" panose="020B0604020202020204" pitchFamily="34" charset="0"/>
                <a:cs typeface="Arial" panose="020B0604020202020204" pitchFamily="34" charset="0"/>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533399" y="6492240"/>
            <a:ext cx="8576637" cy="365761"/>
          </a:xfrm>
          <a:prstGeom prst="rect">
            <a:avLst/>
          </a:prstGeom>
        </p:spPr>
        <p:txBody>
          <a:bodyPr/>
          <a:lstStyle>
            <a:lvl1pPr>
              <a:defRPr>
                <a:solidFill>
                  <a:schemeClr val="bg2"/>
                </a:solidFill>
              </a:defRPr>
            </a:lvl1pPr>
          </a:lstStyle>
          <a:p>
            <a:r>
              <a:rPr lang="en-US"/>
              <a:t>Presentation title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110036" y="6492239"/>
            <a:ext cx="1891338" cy="365761"/>
          </a:xfrm>
          <a:prstGeom prst="rect">
            <a:avLst/>
          </a:prstGeom>
        </p:spPr>
        <p:txBody>
          <a:bodyPr/>
          <a:lstStyle>
            <a:lvl1pPr>
              <a:defRPr>
                <a:solidFill>
                  <a:schemeClr val="bg2"/>
                </a:solidFill>
              </a:defRPr>
            </a:lvl1pPr>
          </a:lstStyle>
          <a:p>
            <a:fld id="{3C8A96B5-6C84-4F87-863B-82F8A700BDB6}" type="datetime1">
              <a:rPr lang="en-US" smtClean="0"/>
              <a:t>3/31/2026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0995976" y="6492240"/>
            <a:ext cx="662624" cy="365761"/>
          </a:xfrm>
          <a:prstGeom prst="rect">
            <a:avLst/>
          </a:prstGeom>
        </p:spPr>
        <p:txBody>
          <a:bodyPr/>
          <a:lstStyle>
            <a:lvl1pPr>
              <a:defRPr>
                <a:solidFill>
                  <a:schemeClr val="bg2"/>
                </a:solidFill>
              </a:defRPr>
            </a:lvl1pPr>
          </a:lstStyle>
          <a:p>
            <a:fld id="{AEAA3239-9EA4-4A65-A281-97F994456D9F}" type="slidenum">
              <a:rPr lang="en-US" smtClean="0"/>
              <a:pPr/>
              <a:t>‹#›</a:t>
            </a:fld>
            <a:endParaRPr lang="en-US" dirty="0"/>
          </a:p>
        </p:txBody>
      </p:sp>
      <p:sp>
        <p:nvSpPr>
          <p:cNvPr id="6" name="Rectangle 5">
            <a:extLst>
              <a:ext uri="{FF2B5EF4-FFF2-40B4-BE49-F238E27FC236}">
                <a16:creationId xmlns:a16="http://schemas.microsoft.com/office/drawing/2014/main" id="{F810F272-8DCB-3D9F-8EA6-FBDD6B7DFDA3}"/>
              </a:ext>
            </a:extLst>
          </p:cNvPr>
          <p:cNvSpPr/>
          <p:nvPr userDrawn="1"/>
        </p:nvSpPr>
        <p:spPr>
          <a:xfrm>
            <a:off x="9110040" y="6155911"/>
            <a:ext cx="3081959" cy="64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38ED97-EB88-D071-C45A-D0C32569D40D}"/>
              </a:ext>
            </a:extLst>
          </p:cNvPr>
          <p:cNvSpPr/>
          <p:nvPr userDrawn="1"/>
        </p:nvSpPr>
        <p:spPr>
          <a:xfrm>
            <a:off x="3467745" y="6155911"/>
            <a:ext cx="5642289" cy="640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7552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lvl1pPr>
              <a:defRPr>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33399" y="1013308"/>
            <a:ext cx="11125201" cy="5204612"/>
          </a:xfrm>
          <a:prstGeom prst="rect">
            <a:avLst/>
          </a:prstGeom>
        </p:spPr>
        <p:txBody>
          <a:bodyPr anchor="t">
            <a:normAutofit/>
          </a:bodyPr>
          <a:lstStyle>
            <a:lvl1pPr marL="0" indent="0">
              <a:lnSpc>
                <a:spcPct val="90000"/>
              </a:lnSpc>
              <a:spcBef>
                <a:spcPts val="0"/>
              </a:spcBef>
              <a:buNone/>
              <a:defRPr sz="7200" b="1">
                <a:solidFill>
                  <a:schemeClr val="tx2"/>
                </a:solidFill>
              </a:defRPr>
            </a:lvl1pPr>
            <a:lvl2pPr marL="228600" indent="0">
              <a:lnSpc>
                <a:spcPct val="90000"/>
              </a:lnSpc>
              <a:spcBef>
                <a:spcPts val="0"/>
              </a:spcBef>
              <a:buNone/>
              <a:defRPr sz="7200" b="1">
                <a:solidFill>
                  <a:schemeClr val="tx2"/>
                </a:solidFill>
              </a:defRPr>
            </a:lvl2pPr>
            <a:lvl3pPr marL="457200" indent="0">
              <a:lnSpc>
                <a:spcPct val="90000"/>
              </a:lnSpc>
              <a:spcBef>
                <a:spcPts val="0"/>
              </a:spcBef>
              <a:buNone/>
              <a:defRPr sz="7200" b="1">
                <a:solidFill>
                  <a:schemeClr val="tx2"/>
                </a:solidFill>
              </a:defRPr>
            </a:lvl3pPr>
            <a:lvl4pPr marL="685800" indent="0">
              <a:lnSpc>
                <a:spcPct val="90000"/>
              </a:lnSpc>
              <a:spcBef>
                <a:spcPts val="0"/>
              </a:spcBef>
              <a:buNone/>
              <a:defRPr sz="7200" b="1">
                <a:solidFill>
                  <a:schemeClr val="tx2"/>
                </a:solidFill>
              </a:defRPr>
            </a:lvl4pPr>
            <a:lvl5pPr marL="914400" indent="0">
              <a:lnSpc>
                <a:spcPct val="90000"/>
              </a:lnSpc>
              <a:spcBef>
                <a:spcPts val="0"/>
              </a:spcBef>
              <a:buNone/>
              <a:defRPr sz="7200" b="1">
                <a:solidFill>
                  <a:schemeClr val="tx2"/>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8BF9C9D6-DA86-3C40-578D-A1E0A226D24A}"/>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endParaRPr lang="en-US" dirty="0"/>
          </a:p>
        </p:txBody>
      </p:sp>
      <p:sp>
        <p:nvSpPr>
          <p:cNvPr id="9" name="Date Placeholder 2">
            <a:extLst>
              <a:ext uri="{FF2B5EF4-FFF2-40B4-BE49-F238E27FC236}">
                <a16:creationId xmlns:a16="http://schemas.microsoft.com/office/drawing/2014/main" id="{EDDA72D8-8E1B-E9E1-BE77-CAA0A8C269FD}"/>
              </a:ext>
            </a:extLst>
          </p:cNvPr>
          <p:cNvSpPr>
            <a:spLocks noGrp="1"/>
          </p:cNvSpPr>
          <p:nvPr>
            <p:ph type="dt" sz="half" idx="10"/>
          </p:nvPr>
        </p:nvSpPr>
        <p:spPr>
          <a:xfrm>
            <a:off x="9110036" y="6492240"/>
            <a:ext cx="1891337" cy="365760"/>
          </a:xfrm>
          <a:prstGeom prst="rect">
            <a:avLst/>
          </a:prstGeom>
        </p:spPr>
        <p:txBody>
          <a:bodyPr/>
          <a:lstStyle/>
          <a:p>
            <a:fld id="{C0792C66-3CB6-49EE-BE61-4783D75F2D63}" type="datetime1">
              <a:rPr lang="en-US" smtClean="0"/>
              <a:t>3/31/2026</a:t>
            </a:fld>
            <a:endParaRPr lang="en-US" dirty="0"/>
          </a:p>
        </p:txBody>
      </p:sp>
      <p:sp>
        <p:nvSpPr>
          <p:cNvPr id="11" name="Slide Number Placeholder 4">
            <a:extLst>
              <a:ext uri="{FF2B5EF4-FFF2-40B4-BE49-F238E27FC236}">
                <a16:creationId xmlns:a16="http://schemas.microsoft.com/office/drawing/2014/main" id="{6CD685AC-8C83-2966-C687-1A563ED4E20A}"/>
              </a:ext>
            </a:extLst>
          </p:cNvPr>
          <p:cNvSpPr>
            <a:spLocks noGrp="1"/>
          </p:cNvSpPr>
          <p:nvPr>
            <p:ph type="sldNum" sz="quarter" idx="12"/>
          </p:nvPr>
        </p:nvSpPr>
        <p:spPr>
          <a:xfrm>
            <a:off x="10995976" y="6492241"/>
            <a:ext cx="662623" cy="365760"/>
          </a:xfrm>
          <a:prstGeom prst="rect">
            <a:avLst/>
          </a:prstGeom>
        </p:spPr>
        <p:txBody>
          <a:bodyPr/>
          <a:lstStyle/>
          <a:p>
            <a:fld id="{AEAA3239-9EA4-4A65-A281-97F994456D9F}" type="slidenum">
              <a:rPr lang="en-US" smtClean="0"/>
              <a:t>‹#›</a:t>
            </a:fld>
            <a:endParaRPr lang="en-US" dirty="0"/>
          </a:p>
        </p:txBody>
      </p:sp>
      <p:sp>
        <p:nvSpPr>
          <p:cNvPr id="3" name="Rectangle 2">
            <a:extLst>
              <a:ext uri="{FF2B5EF4-FFF2-40B4-BE49-F238E27FC236}">
                <a16:creationId xmlns:a16="http://schemas.microsoft.com/office/drawing/2014/main" id="{16013958-6C87-60CF-9219-2BB1A3A4CCA8}"/>
              </a:ext>
            </a:extLst>
          </p:cNvPr>
          <p:cNvSpPr/>
          <p:nvPr userDrawn="1"/>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F72B8EA-56EE-EDC6-509C-908732AAD241}"/>
              </a:ext>
            </a:extLst>
          </p:cNvPr>
          <p:cNvSpPr/>
          <p:nvPr userDrawn="1"/>
        </p:nvSpPr>
        <p:spPr>
          <a:xfrm>
            <a:off x="9110036" y="570037"/>
            <a:ext cx="3081964"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152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lvl1pPr>
              <a:defRPr>
                <a:solidFill>
                  <a:schemeClr val="tx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3F6E1CB6-4A50-1364-430B-EF249B6D0012}"/>
              </a:ext>
            </a:extLst>
          </p:cNvPr>
          <p:cNvSpPr>
            <a:spLocks noGrp="1"/>
          </p:cNvSpPr>
          <p:nvPr>
            <p:ph sz="quarter" idx="14" hasCustomPrompt="1"/>
          </p:nvPr>
        </p:nvSpPr>
        <p:spPr>
          <a:xfrm>
            <a:off x="533398" y="1016955"/>
            <a:ext cx="11125201" cy="4782312"/>
          </a:xfrm>
          <a:prstGeom prst="rect">
            <a:avLst/>
          </a:prstGeom>
        </p:spPr>
        <p:txBody>
          <a:bodyPr anchor="b">
            <a:noAutofit/>
          </a:bodyPr>
          <a:lstStyle>
            <a:lvl1pPr marL="0" indent="0">
              <a:lnSpc>
                <a:spcPct val="90000"/>
              </a:lnSpc>
              <a:spcBef>
                <a:spcPts val="0"/>
              </a:spcBef>
              <a:buNone/>
              <a:defRPr sz="7200" b="1">
                <a:solidFill>
                  <a:schemeClr val="bg1"/>
                </a:solidFill>
              </a:defRPr>
            </a:lvl1pPr>
            <a:lvl2pPr marL="228600" indent="0">
              <a:lnSpc>
                <a:spcPct val="90000"/>
              </a:lnSpc>
              <a:spcBef>
                <a:spcPts val="0"/>
              </a:spcBef>
              <a:buNone/>
              <a:defRPr sz="7200" b="1">
                <a:solidFill>
                  <a:schemeClr val="bg1"/>
                </a:solidFill>
              </a:defRPr>
            </a:lvl2pPr>
            <a:lvl3pPr marL="457200" indent="0">
              <a:lnSpc>
                <a:spcPct val="90000"/>
              </a:lnSpc>
              <a:spcBef>
                <a:spcPts val="0"/>
              </a:spcBef>
              <a:buNone/>
              <a:defRPr sz="7200" b="1">
                <a:solidFill>
                  <a:schemeClr val="bg1"/>
                </a:solidFill>
              </a:defRPr>
            </a:lvl3pPr>
            <a:lvl4pPr marL="685800" indent="0">
              <a:lnSpc>
                <a:spcPct val="90000"/>
              </a:lnSpc>
              <a:spcBef>
                <a:spcPts val="0"/>
              </a:spcBef>
              <a:buNone/>
              <a:defRPr sz="7200" b="1">
                <a:solidFill>
                  <a:schemeClr val="bg1"/>
                </a:solidFill>
              </a:defRPr>
            </a:lvl4pPr>
            <a:lvl5pPr marL="914400" indent="0">
              <a:lnSpc>
                <a:spcPct val="90000"/>
              </a:lnSpc>
              <a:spcBef>
                <a:spcPts val="0"/>
              </a:spcBef>
              <a:buNone/>
              <a:defRPr sz="72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533399" y="6492241"/>
            <a:ext cx="8576637" cy="365760"/>
          </a:xfrm>
          <a:prstGeom prst="rect">
            <a:avLst/>
          </a:prstGeom>
        </p:spPr>
        <p:txBody>
          <a:bodyPr/>
          <a:lstStyle>
            <a:lvl1pPr>
              <a:defRPr>
                <a:solidFill>
                  <a:schemeClr val="bg1"/>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110036" y="6492240"/>
            <a:ext cx="1878955" cy="365760"/>
          </a:xfrm>
          <a:prstGeom prst="rect">
            <a:avLst/>
          </a:prstGeom>
        </p:spPr>
        <p:txBody>
          <a:bodyPr/>
          <a:lstStyle>
            <a:lvl1pPr>
              <a:defRPr>
                <a:solidFill>
                  <a:schemeClr val="bg1"/>
                </a:solidFill>
              </a:defRPr>
            </a:lvl1pPr>
          </a:lstStyle>
          <a:p>
            <a:fld id="{F91FC74F-A55B-49F7-BC3A-4C99B80A48ED}" type="datetime1">
              <a:rPr lang="en-US" smtClean="0"/>
              <a:t>3/31/2026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0988996" y="6492241"/>
            <a:ext cx="669603" cy="365760"/>
          </a:xfrm>
          <a:prstGeom prst="rect">
            <a:avLst/>
          </a:prstGeom>
        </p:spPr>
        <p:txBody>
          <a:bodyPr/>
          <a:lstStyle>
            <a:lvl1pPr>
              <a:defRPr>
                <a:solidFill>
                  <a:schemeClr val="bg1"/>
                </a:solidFill>
              </a:defRPr>
            </a:lvl1pPr>
          </a:lstStyle>
          <a:p>
            <a:fld id="{AEAA3239-9EA4-4A65-A281-97F994456D9F}" type="slidenum">
              <a:rPr lang="en-US" smtClean="0"/>
              <a:pPr/>
              <a:t>‹#›</a:t>
            </a:fld>
            <a:endParaRPr lang="en-US" dirty="0"/>
          </a:p>
        </p:txBody>
      </p:sp>
      <p:sp>
        <p:nvSpPr>
          <p:cNvPr id="6" name="Rectangle 5">
            <a:extLst>
              <a:ext uri="{FF2B5EF4-FFF2-40B4-BE49-F238E27FC236}">
                <a16:creationId xmlns:a16="http://schemas.microsoft.com/office/drawing/2014/main" id="{CDEEA900-0D70-4D93-7863-89A4085C93C9}"/>
              </a:ext>
            </a:extLst>
          </p:cNvPr>
          <p:cNvSpPr/>
          <p:nvPr userDrawn="1"/>
        </p:nvSpPr>
        <p:spPr>
          <a:xfrm>
            <a:off x="634029" y="570037"/>
            <a:ext cx="8476007" cy="61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6174C4B-8932-8749-0D17-218307FD761A}"/>
              </a:ext>
            </a:extLst>
          </p:cNvPr>
          <p:cNvSpPr/>
          <p:nvPr userDrawn="1"/>
        </p:nvSpPr>
        <p:spPr>
          <a:xfrm>
            <a:off x="9110036" y="570037"/>
            <a:ext cx="3081964"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8079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3467745" y="5216204"/>
            <a:ext cx="8190855" cy="640080"/>
          </a:xfrm>
          <a:prstGeom prst="rect">
            <a:avLst/>
          </a:prstGeom>
        </p:spPr>
        <p:txBody>
          <a:bodyPr anchor="b">
            <a:normAutofit/>
          </a:bodyPr>
          <a:lstStyle>
            <a:lvl1pPr>
              <a:lnSpc>
                <a:spcPct val="120000"/>
              </a:lnSpc>
              <a:defRPr sz="2000" spc="0">
                <a:solidFill>
                  <a:schemeClr val="tx2"/>
                </a:solidFill>
                <a:latin typeface="Arial" panose="020B0604020202020204" pitchFamily="34" charset="0"/>
                <a:cs typeface="Arial" panose="020B0604020202020204" pitchFamily="34" charset="0"/>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33398" y="1016954"/>
            <a:ext cx="11125201" cy="3711571"/>
          </a:xfrm>
          <a:prstGeom prst="rect">
            <a:avLst/>
          </a:prstGeom>
        </p:spPr>
        <p:txBody>
          <a:bodyPr anchor="t">
            <a:normAutofit/>
          </a:bodyPr>
          <a:lstStyle>
            <a:lvl1pPr marL="164592" indent="-164592">
              <a:lnSpc>
                <a:spcPct val="90000"/>
              </a:lnSpc>
              <a:spcBef>
                <a:spcPts val="0"/>
              </a:spcBef>
              <a:buNone/>
              <a:defRPr sz="7200">
                <a:latin typeface="Arial" panose="020B0604020202020204" pitchFamily="34" charset="0"/>
                <a:cs typeface="Arial" panose="020B0604020202020204" pitchFamily="34" charset="0"/>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9110036" y="6492240"/>
            <a:ext cx="1878961" cy="365760"/>
          </a:xfrm>
          <a:prstGeom prst="rect">
            <a:avLst/>
          </a:prstGeom>
        </p:spPr>
        <p:txBody>
          <a:bodyPr/>
          <a:lstStyle/>
          <a:p>
            <a:fld id="{0380565A-AEC2-4981-9BC9-2BD45633EEB3}" type="datetime1">
              <a:rPr lang="en-US" smtClean="0"/>
              <a:t>3/31/2026</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001368" y="6492241"/>
            <a:ext cx="657231" cy="365760"/>
          </a:xfrm>
          <a:prstGeom prst="rect">
            <a:avLst/>
          </a:prstGeom>
        </p:spPr>
        <p:txBody>
          <a:bodyPr/>
          <a:lstStyle/>
          <a:p>
            <a:fld id="{AEAA3239-9EA4-4A65-A281-97F994456D9F}" type="slidenum">
              <a:rPr lang="en-US" smtClean="0"/>
              <a:t>‹#›</a:t>
            </a:fld>
            <a:endParaRPr lang="en-US" dirty="0"/>
          </a:p>
        </p:txBody>
      </p:sp>
      <p:sp>
        <p:nvSpPr>
          <p:cNvPr id="34" name="Rectangle 33">
            <a:extLst>
              <a:ext uri="{FF2B5EF4-FFF2-40B4-BE49-F238E27FC236}">
                <a16:creationId xmlns:a16="http://schemas.microsoft.com/office/drawing/2014/main" id="{F22AFB11-60F0-1BFB-3EE2-25A317606ED4}"/>
              </a:ext>
            </a:extLst>
          </p:cNvPr>
          <p:cNvSpPr/>
          <p:nvPr/>
        </p:nvSpPr>
        <p:spPr>
          <a:xfrm>
            <a:off x="9110040" y="6155911"/>
            <a:ext cx="3081959"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DB6C2DA-9756-1101-616C-92AE71300FD8}"/>
              </a:ext>
            </a:extLst>
          </p:cNvPr>
          <p:cNvSpPr/>
          <p:nvPr/>
        </p:nvSpPr>
        <p:spPr>
          <a:xfrm>
            <a:off x="3467745" y="6155911"/>
            <a:ext cx="5642289"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860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E449530-F624-DF0E-5783-08CE43BB9B09}"/>
              </a:ext>
            </a:extLst>
          </p:cNvPr>
          <p:cNvSpPr>
            <a:spLocks noGrp="1"/>
          </p:cNvSpPr>
          <p:nvPr>
            <p:ph type="title" hasCustomPrompt="1"/>
          </p:nvPr>
        </p:nvSpPr>
        <p:spPr>
          <a:xfrm>
            <a:off x="3450579" y="5213166"/>
            <a:ext cx="7152032" cy="654234"/>
          </a:xfrm>
        </p:spPr>
        <p:txBody>
          <a:bodyPr anchor="b">
            <a:normAutofit/>
          </a:bodyPr>
          <a:lstStyle>
            <a:lvl1pPr>
              <a:defRPr sz="2000">
                <a:solidFill>
                  <a:schemeClr val="bg2"/>
                </a:solidFill>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564629" y="1016955"/>
            <a:ext cx="9037983" cy="3361830"/>
          </a:xfrm>
          <a:prstGeom prst="rect">
            <a:avLst/>
          </a:prstGeom>
        </p:spPr>
        <p:txBody>
          <a:bodyPr anchor="t">
            <a:normAutofit/>
          </a:bodyPr>
          <a:lstStyle>
            <a:lvl1pPr marL="164592" indent="-164592">
              <a:lnSpc>
                <a:spcPct val="90000"/>
              </a:lnSpc>
              <a:spcBef>
                <a:spcPts val="0"/>
              </a:spcBef>
              <a:buNone/>
              <a:defRPr sz="7200">
                <a:solidFill>
                  <a:schemeClr val="bg2"/>
                </a:solidFill>
                <a:latin typeface="Arial" panose="020B0604020202020204" pitchFamily="34" charset="0"/>
                <a:cs typeface="Arial" panose="020B0604020202020204" pitchFamily="34" charset="0"/>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533399" y="6492241"/>
            <a:ext cx="8576637" cy="365760"/>
          </a:xfrm>
          <a:prstGeom prst="rect">
            <a:avLst/>
          </a:prstGeom>
        </p:spPr>
        <p:txBody>
          <a:bodyPr/>
          <a:lstStyle>
            <a:lvl1pPr>
              <a:defRPr>
                <a:solidFill>
                  <a:schemeClr val="bg2"/>
                </a:solidFill>
              </a:defRPr>
            </a:lvl1pPr>
          </a:lstStyle>
          <a:p>
            <a:r>
              <a:rPr lang="en-US"/>
              <a:t>Presentation title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9110036" y="6492240"/>
            <a:ext cx="1878955" cy="365760"/>
          </a:xfrm>
          <a:prstGeom prst="rect">
            <a:avLst/>
          </a:prstGeom>
        </p:spPr>
        <p:txBody>
          <a:bodyPr/>
          <a:lstStyle>
            <a:lvl1pPr>
              <a:defRPr>
                <a:solidFill>
                  <a:schemeClr val="bg2"/>
                </a:solidFill>
              </a:defRPr>
            </a:lvl1pPr>
          </a:lstStyle>
          <a:p>
            <a:fld id="{1702AA61-FBFD-44C6-AF01-DB4C26C9E4A0}" type="datetime1">
              <a:rPr lang="en-US" smtClean="0"/>
              <a:t>3/31/2026</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0988996" y="6492239"/>
            <a:ext cx="669603" cy="365762"/>
          </a:xfrm>
          <a:prstGeom prst="rect">
            <a:avLst/>
          </a:prstGeom>
        </p:spPr>
        <p:txBody>
          <a:bodyPr/>
          <a:lstStyle>
            <a:lvl1pPr>
              <a:defRPr>
                <a:solidFill>
                  <a:schemeClr val="bg2"/>
                </a:solidFill>
              </a:defRPr>
            </a:lvl1pPr>
          </a:lstStyle>
          <a:p>
            <a:fld id="{AEAA3239-9EA4-4A65-A281-97F994456D9F}" type="slidenum">
              <a:rPr lang="en-US" smtClean="0"/>
              <a:pPr/>
              <a:t>‹#›</a:t>
            </a:fld>
            <a:endParaRPr lang="en-US" dirty="0"/>
          </a:p>
        </p:txBody>
      </p:sp>
      <p:sp>
        <p:nvSpPr>
          <p:cNvPr id="34" name="Rectangle 33">
            <a:extLst>
              <a:ext uri="{FF2B5EF4-FFF2-40B4-BE49-F238E27FC236}">
                <a16:creationId xmlns:a16="http://schemas.microsoft.com/office/drawing/2014/main" id="{4DFFCFBA-7D7E-58B0-8630-FC532477B231}"/>
              </a:ext>
            </a:extLst>
          </p:cNvPr>
          <p:cNvSpPr/>
          <p:nvPr/>
        </p:nvSpPr>
        <p:spPr>
          <a:xfrm>
            <a:off x="9110040" y="6155911"/>
            <a:ext cx="3081959" cy="64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7ABCBB3-5444-1C63-982A-1A2C44851352}"/>
              </a:ext>
            </a:extLst>
          </p:cNvPr>
          <p:cNvSpPr/>
          <p:nvPr/>
        </p:nvSpPr>
        <p:spPr>
          <a:xfrm>
            <a:off x="3467745" y="6155911"/>
            <a:ext cx="5642289" cy="640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752441"/>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911537-9B2D-3AC3-4978-FFAA74E6CB17}"/>
              </a:ext>
            </a:extLst>
          </p:cNvPr>
          <p:cNvSpPr>
            <a:spLocks noGrp="1"/>
          </p:cNvSpPr>
          <p:nvPr>
            <p:ph type="title" hasCustomPrompt="1"/>
          </p:nvPr>
        </p:nvSpPr>
        <p:spPr>
          <a:xfrm>
            <a:off x="5900118" y="5472201"/>
            <a:ext cx="5758481" cy="385039"/>
          </a:xfrm>
        </p:spPr>
        <p:txBody>
          <a:bodyPr anchor="b">
            <a:normAutofit/>
          </a:bodyPr>
          <a:lstStyle>
            <a:lvl1pPr>
              <a:defRPr sz="2000">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33399" y="1016954"/>
            <a:ext cx="8576637" cy="4089489"/>
          </a:xfrm>
          <a:prstGeom prst="rect">
            <a:avLst/>
          </a:prstGeom>
        </p:spPr>
        <p:txBody>
          <a:bodyPr anchor="t">
            <a:normAutofit/>
          </a:bodyPr>
          <a:lstStyle>
            <a:lvl1pPr marL="164592" indent="-164592">
              <a:lnSpc>
                <a:spcPct val="90000"/>
              </a:lnSpc>
              <a:spcBef>
                <a:spcPts val="0"/>
              </a:spcBef>
              <a:buNone/>
              <a:defRPr sz="7200">
                <a:latin typeface="Arial" panose="020B0604020202020204" pitchFamily="34" charset="0"/>
                <a:cs typeface="Arial" panose="020B0604020202020204" pitchFamily="34" charset="0"/>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endParaRPr lang="en-US" dirty="0"/>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9110036" y="6492240"/>
            <a:ext cx="1891337" cy="365760"/>
          </a:xfrm>
          <a:prstGeom prst="rect">
            <a:avLst/>
          </a:prstGeom>
        </p:spPr>
        <p:txBody>
          <a:bodyPr/>
          <a:lstStyle/>
          <a:p>
            <a:fld id="{F6969E0B-AA8D-4EF2-A24C-BEB60200443D}" type="datetime1">
              <a:rPr lang="en-US" smtClean="0"/>
              <a:t>3/31/2026</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0995976" y="6492241"/>
            <a:ext cx="662623" cy="365760"/>
          </a:xfrm>
          <a:prstGeom prst="rect">
            <a:avLst/>
          </a:prstGeom>
        </p:spPr>
        <p:txBody>
          <a:bodyPr/>
          <a:lstStyle/>
          <a:p>
            <a:fld id="{AEAA3239-9EA4-4A65-A281-97F994456D9F}" type="slidenum">
              <a:rPr lang="en-US" smtClean="0"/>
              <a:t>‹#›</a:t>
            </a:fld>
            <a:endParaRPr lang="en-US" dirty="0"/>
          </a:p>
        </p:txBody>
      </p:sp>
      <p:sp>
        <p:nvSpPr>
          <p:cNvPr id="6" name="Rectangle 5">
            <a:extLst>
              <a:ext uri="{FF2B5EF4-FFF2-40B4-BE49-F238E27FC236}">
                <a16:creationId xmlns:a16="http://schemas.microsoft.com/office/drawing/2014/main" id="{23216E38-A715-5665-7BB7-7254F2F2D693}"/>
              </a:ext>
            </a:extLst>
          </p:cNvPr>
          <p:cNvSpPr/>
          <p:nvPr userDrawn="1"/>
        </p:nvSpPr>
        <p:spPr>
          <a:xfrm>
            <a:off x="5900118" y="6155910"/>
            <a:ext cx="6279500" cy="64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528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398" y="1016956"/>
            <a:ext cx="11125201" cy="731520"/>
          </a:xfrm>
          <a:prstGeom prst="rect">
            <a:avLst/>
          </a:prstGeom>
        </p:spPr>
        <p:txBody>
          <a:bodyPr anchor="t"/>
          <a:lstStyle>
            <a:lvl1pPr>
              <a:defRPr cap="all" baseline="0"/>
            </a:lvl1pPr>
          </a:lstStyle>
          <a:p>
            <a:r>
              <a:rPr lang="en-US" dirty="0"/>
              <a:t>Click to edit Master title style</a:t>
            </a:r>
          </a:p>
        </p:txBody>
      </p:sp>
      <p:sp>
        <p:nvSpPr>
          <p:cNvPr id="37" name="Content Placeholder 5">
            <a:extLst>
              <a:ext uri="{FF2B5EF4-FFF2-40B4-BE49-F238E27FC236}">
                <a16:creationId xmlns:a16="http://schemas.microsoft.com/office/drawing/2014/main" id="{2D30AC1E-99F3-1176-72D1-F6FF258E3075}"/>
              </a:ext>
            </a:extLst>
          </p:cNvPr>
          <p:cNvSpPr>
            <a:spLocks noGrp="1"/>
          </p:cNvSpPr>
          <p:nvPr>
            <p:ph sz="quarter" idx="15"/>
          </p:nvPr>
        </p:nvSpPr>
        <p:spPr>
          <a:xfrm>
            <a:off x="533399" y="1883248"/>
            <a:ext cx="5075238" cy="43397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11">
            <a:extLst>
              <a:ext uri="{FF2B5EF4-FFF2-40B4-BE49-F238E27FC236}">
                <a16:creationId xmlns:a16="http://schemas.microsoft.com/office/drawing/2014/main" id="{54CE6F64-34A4-5E4B-21B9-E65B60D60DF7}"/>
              </a:ext>
            </a:extLst>
          </p:cNvPr>
          <p:cNvSpPr>
            <a:spLocks noGrp="1"/>
          </p:cNvSpPr>
          <p:nvPr>
            <p:ph sz="quarter" idx="16"/>
          </p:nvPr>
        </p:nvSpPr>
        <p:spPr>
          <a:xfrm>
            <a:off x="6583043" y="1883248"/>
            <a:ext cx="5075556" cy="43397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10036" y="6492240"/>
            <a:ext cx="1891338" cy="365760"/>
          </a:xfrm>
          <a:prstGeom prst="rect">
            <a:avLst/>
          </a:prstGeom>
        </p:spPr>
        <p:txBody>
          <a:bodyPr/>
          <a:lstStyle/>
          <a:p>
            <a:fld id="{D0114CA0-7CEA-48F6-8B27-4A03BEF1B362}" type="datetime1">
              <a:rPr lang="en-US" smtClean="0"/>
              <a:t>3/31/2026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995976" y="6492239"/>
            <a:ext cx="662624" cy="365761"/>
          </a:xfrm>
          <a:prstGeom prst="rect">
            <a:avLst/>
          </a:prstGeom>
        </p:spPr>
        <p:txBody>
          <a:bodyPr/>
          <a:lstStyle/>
          <a:p>
            <a:fld id="{AEAA3239-9EA4-4A65-A281-97F994456D9F}" type="slidenum">
              <a:rPr lang="en-US" smtClean="0"/>
              <a:t>‹#›</a:t>
            </a:fld>
            <a:endParaRPr lang="en-US"/>
          </a:p>
        </p:txBody>
      </p:sp>
      <p:sp>
        <p:nvSpPr>
          <p:cNvPr id="8" name="Rectangle 7">
            <a:extLst>
              <a:ext uri="{FF2B5EF4-FFF2-40B4-BE49-F238E27FC236}">
                <a16:creationId xmlns:a16="http://schemas.microsoft.com/office/drawing/2014/main" id="{B0DF6D21-8591-4FB9-5FF0-44B10800DC79}"/>
              </a:ext>
            </a:extLst>
          </p:cNvPr>
          <p:cNvSpPr/>
          <p:nvPr/>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7345B5-8AF1-C46D-5FB8-FF298EC5943D}"/>
              </a:ext>
            </a:extLst>
          </p:cNvPr>
          <p:cNvSpPr/>
          <p:nvPr/>
        </p:nvSpPr>
        <p:spPr>
          <a:xfrm>
            <a:off x="9110036" y="570037"/>
            <a:ext cx="3081964" cy="61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9351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533398" y="1016955"/>
            <a:ext cx="11125201" cy="731520"/>
          </a:xfrm>
          <a:prstGeom prst="rect">
            <a:avLst/>
          </a:prstGeom>
        </p:spPr>
        <p:txBody>
          <a:bodyPr anchor="t"/>
          <a:lstStyle>
            <a:lvl1pPr>
              <a:defRPr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533399" y="1883248"/>
            <a:ext cx="5074920" cy="375613"/>
          </a:xfrm>
          <a:prstGeom prst="rect">
            <a:avLst/>
          </a:prstGeom>
        </p:spPr>
        <p:txBody>
          <a:bodyPr anchor="t">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533399" y="2444434"/>
            <a:ext cx="5075238" cy="37785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83679" y="1883247"/>
            <a:ext cx="5074920" cy="375613"/>
          </a:xfrm>
          <a:prstGeom prst="rect">
            <a:avLst/>
          </a:prstGeom>
        </p:spPr>
        <p:txBody>
          <a:bodyPr anchor="t">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583043" y="2444434"/>
            <a:ext cx="5075556" cy="37785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endParaRPr lang="en-US" dirty="0"/>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9110036" y="6492240"/>
            <a:ext cx="1891338" cy="365760"/>
          </a:xfrm>
          <a:prstGeom prst="rect">
            <a:avLst/>
          </a:prstGeom>
        </p:spPr>
        <p:txBody>
          <a:bodyPr/>
          <a:lstStyle/>
          <a:p>
            <a:fld id="{1EDD8A06-915F-45A0-B576-0929C47FD8AE}" type="datetime1">
              <a:rPr lang="en-US" smtClean="0"/>
              <a:t>3/31/2026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a:xfrm>
            <a:off x="11001374" y="6492241"/>
            <a:ext cx="657226" cy="365760"/>
          </a:xfrm>
          <a:prstGeom prst="rect">
            <a:avLst/>
          </a:prstGeom>
        </p:spPr>
        <p:txBody>
          <a:bodyPr/>
          <a:lstStyle/>
          <a:p>
            <a:fld id="{AEAA3239-9EA4-4A65-A281-97F994456D9F}" type="slidenum">
              <a:rPr lang="en-US" smtClean="0"/>
              <a:t>‹#›</a:t>
            </a:fld>
            <a:endParaRPr lang="en-US"/>
          </a:p>
        </p:txBody>
      </p:sp>
      <p:sp>
        <p:nvSpPr>
          <p:cNvPr id="37" name="Rectangle 36">
            <a:extLst>
              <a:ext uri="{FF2B5EF4-FFF2-40B4-BE49-F238E27FC236}">
                <a16:creationId xmlns:a16="http://schemas.microsoft.com/office/drawing/2014/main" id="{AB0A7ECD-2835-13DC-1392-DC6E9D6B14EE}"/>
              </a:ext>
            </a:extLst>
          </p:cNvPr>
          <p:cNvSpPr/>
          <p:nvPr/>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3FF6D6A-BF5E-8499-2E05-993B26BA4977}"/>
              </a:ext>
            </a:extLst>
          </p:cNvPr>
          <p:cNvSpPr/>
          <p:nvPr/>
        </p:nvSpPr>
        <p:spPr>
          <a:xfrm>
            <a:off x="9110036" y="570037"/>
            <a:ext cx="3081964" cy="61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22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33400" y="4572000"/>
            <a:ext cx="11125201" cy="1112520"/>
          </a:xfrm>
          <a:prstGeom prst="rect">
            <a:avLst/>
          </a:prstGeom>
        </p:spPr>
        <p:txBody>
          <a:bodyPr vert="horz" lIns="91440" tIns="45720" rIns="91440" bIns="45720" rtlCol="0" anchor="b">
            <a:noAutofit/>
          </a:bodyPr>
          <a:lstStyle>
            <a:lvl1pPr>
              <a:defRPr lang="en-US" sz="7200" cap="all" baseline="0" dirty="0">
                <a:solidFill>
                  <a:schemeClr val="tx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33400" y="5715000"/>
            <a:ext cx="11125201" cy="533400"/>
          </a:xfrm>
          <a:prstGeom prst="rect">
            <a:avLst/>
          </a:prstGeom>
        </p:spPr>
        <p:txBody>
          <a:bodyPr vert="horz" lIns="91440" tIns="45720" rIns="91440" bIns="45720" rtlCol="0" anchor="t">
            <a:normAutofit/>
          </a:bodyPr>
          <a:lstStyle>
            <a:lvl1pPr marL="0" indent="0">
              <a:buNone/>
              <a:defRPr lang="en-US" sz="2000" b="1" i="0" dirty="0">
                <a:latin typeface="Arial" panose="020B0604020202020204" pitchFamily="34" charset="0"/>
                <a:cs typeface="Arial" panose="020B0604020202020204" pitchFamily="34" charset="0"/>
              </a:defRPr>
            </a:lvl1pPr>
          </a:lstStyle>
          <a:p>
            <a:pPr lvl="0"/>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3981764"/>
          </a:xfrm>
          <a:prstGeom prst="rect">
            <a:avLst/>
          </a:prstGeom>
          <a:blipFill dpi="0" rotWithShape="1">
            <a:blip r:embed="rId2">
              <a:alphaModFix amt="60000"/>
            </a:blip>
            <a:srcRect/>
            <a:stretch>
              <a:fillRect t="-419" b="-419"/>
            </a:stretch>
          </a:blipFill>
        </p:spPr>
        <p:txBody>
          <a:bodyPr/>
          <a:lstStyle>
            <a:lvl1pPr marL="0" indent="0">
              <a:buNone/>
              <a:defRPr/>
            </a:lvl1pPr>
          </a:lstStyle>
          <a:p>
            <a:r>
              <a:rPr lang="en-US" dirty="0"/>
              <a:t> </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a:xfrm>
            <a:off x="533399" y="6477000"/>
            <a:ext cx="8576637" cy="381001"/>
          </a:xfrm>
          <a:prstGeom prst="rect">
            <a:avLst/>
          </a:prstGeom>
        </p:spPr>
        <p:txBody>
          <a:bodyPr/>
          <a:lstStyle>
            <a:lvl1pPr>
              <a:defRPr>
                <a:solidFill>
                  <a:schemeClr val="tx2"/>
                </a:solidFill>
              </a:defRPr>
            </a:lvl1pPr>
          </a:lstStyle>
          <a:p>
            <a:r>
              <a:rPr lang="en-US"/>
              <a:t>Presentation title</a:t>
            </a:r>
            <a:endParaRPr lang="en-US" dirty="0"/>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a:xfrm>
            <a:off x="9110036" y="6476999"/>
            <a:ext cx="1880548" cy="381001"/>
          </a:xfrm>
          <a:prstGeom prst="rect">
            <a:avLst/>
          </a:prstGeom>
        </p:spPr>
        <p:txBody>
          <a:bodyPr/>
          <a:lstStyle>
            <a:lvl1pPr>
              <a:defRPr>
                <a:solidFill>
                  <a:schemeClr val="tx2"/>
                </a:solidFill>
              </a:defRPr>
            </a:lvl1pPr>
          </a:lstStyle>
          <a:p>
            <a:fld id="{6F2562D4-D383-4177-95F1-F65B47D1CEF7}" type="datetime1">
              <a:rPr lang="en-US" smtClean="0"/>
              <a:t>3/31/2026</a:t>
            </a:fld>
            <a:endParaRPr lang="en-US" dirty="0"/>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a:xfrm>
            <a:off x="10995976" y="6477000"/>
            <a:ext cx="662624"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14249988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533398" y="1016955"/>
            <a:ext cx="11125201" cy="1112519"/>
          </a:xfrm>
          <a:prstGeom prst="rect">
            <a:avLst/>
          </a:prstGeom>
        </p:spPr>
        <p:txBody>
          <a:bodyPr anchor="t"/>
          <a:lstStyle>
            <a:lvl1pPr>
              <a:defRPr cap="all" baseline="0">
                <a:solidFill>
                  <a:schemeClr val="tx2"/>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a:xfrm>
            <a:off x="533399" y="6492241"/>
            <a:ext cx="8576637" cy="365760"/>
          </a:xfrm>
          <a:prstGeom prst="rect">
            <a:avLst/>
          </a:prstGeom>
        </p:spPr>
        <p:txBody>
          <a:bodyPr/>
          <a:lstStyle>
            <a:lvl1pPr>
              <a:defRPr>
                <a:solidFill>
                  <a:schemeClr val="tx2"/>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a:xfrm>
            <a:off x="9110036" y="6492240"/>
            <a:ext cx="1891338" cy="365760"/>
          </a:xfrm>
          <a:prstGeom prst="rect">
            <a:avLst/>
          </a:prstGeom>
        </p:spPr>
        <p:txBody>
          <a:bodyPr/>
          <a:lstStyle>
            <a:lvl1pPr>
              <a:defRPr>
                <a:solidFill>
                  <a:schemeClr val="tx2"/>
                </a:solidFill>
              </a:defRPr>
            </a:lvl1pPr>
          </a:lstStyle>
          <a:p>
            <a:fld id="{74D05E5D-68FD-447C-A2DD-5EC26B56527F}" type="datetime1">
              <a:rPr lang="en-US" smtClean="0"/>
              <a:t>3/31/2026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a:xfrm>
            <a:off x="10995976" y="6492241"/>
            <a:ext cx="662624"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6" name="Rectangle 5">
            <a:extLst>
              <a:ext uri="{FF2B5EF4-FFF2-40B4-BE49-F238E27FC236}">
                <a16:creationId xmlns:a16="http://schemas.microsoft.com/office/drawing/2014/main" id="{D0F7BCB4-DC28-7382-4A0F-0498411C4247}"/>
              </a:ext>
            </a:extLst>
          </p:cNvPr>
          <p:cNvSpPr/>
          <p:nvPr userDrawn="1"/>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B5560D8-36FC-D0D1-04BB-54F2CCBC8B5E}"/>
              </a:ext>
            </a:extLst>
          </p:cNvPr>
          <p:cNvSpPr/>
          <p:nvPr userDrawn="1"/>
        </p:nvSpPr>
        <p:spPr>
          <a:xfrm>
            <a:off x="9110036" y="570037"/>
            <a:ext cx="3081964"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340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endParaRPr lang="en-US" dirty="0"/>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a:xfrm>
            <a:off x="9110036" y="6492240"/>
            <a:ext cx="1891338" cy="365760"/>
          </a:xfrm>
          <a:prstGeom prst="rect">
            <a:avLst/>
          </a:prstGeom>
        </p:spPr>
        <p:txBody>
          <a:bodyPr/>
          <a:lstStyle/>
          <a:p>
            <a:fld id="{E5D97B4D-FF2F-4402-9FD4-AE767FCF1FF3}" type="datetime1">
              <a:rPr lang="en-US" smtClean="0"/>
              <a:t>3/31/2026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a:xfrm>
            <a:off x="11001374" y="6492241"/>
            <a:ext cx="657226" cy="365760"/>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930370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33398" y="1016955"/>
            <a:ext cx="3867155" cy="1757505"/>
          </a:xfrm>
          <a:prstGeom prst="rect">
            <a:avLst/>
          </a:prstGeom>
        </p:spPr>
        <p:txBody>
          <a:bodyPr anchor="t">
            <a:normAutofit/>
          </a:bodyPr>
          <a:lstStyle>
            <a:lvl1pPr>
              <a:defRPr sz="3600" cap="all" baseline="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33398" y="3242948"/>
            <a:ext cx="3867154" cy="3081652"/>
          </a:xfrm>
          <a:prstGeom prst="rect">
            <a:avLst/>
          </a:prstGeom>
        </p:spPr>
        <p:txBody>
          <a:bodyPr anchor="t">
            <a:norm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962527" y="1001714"/>
            <a:ext cx="6696073" cy="5221285"/>
          </a:xfrm>
          <a:prstGeom prst="rect">
            <a:avLst/>
          </a:prstGeom>
        </p:spPr>
        <p:txBody>
          <a:bodyPr vert="horz" lIns="91440" tIns="45720" rIns="91440" bIns="45720" rtlCol="0">
            <a:normAutofit/>
          </a:bodyPr>
          <a:lstStyle>
            <a:lvl1pPr>
              <a:defRPr lang="en-US" dirty="0">
                <a:solidFill>
                  <a:schemeClr val="tx2"/>
                </a:solidFill>
              </a:defRPr>
            </a:lvl1pPr>
            <a:lvl2pPr>
              <a:defRPr lang="en-US" dirty="0">
                <a:solidFill>
                  <a:schemeClr val="tx2"/>
                </a:solidFill>
              </a:defRPr>
            </a:lvl2pPr>
            <a:lvl3pPr>
              <a:defRPr lang="en-US" dirty="0">
                <a:solidFill>
                  <a:schemeClr val="tx2"/>
                </a:solidFill>
              </a:defRPr>
            </a:lvl3pPr>
            <a:lvl4pPr>
              <a:defRPr lang="en-US" dirty="0">
                <a:solidFill>
                  <a:schemeClr val="tx2"/>
                </a:solidFill>
              </a:defRPr>
            </a:lvl4pPr>
            <a:lvl5pPr>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endParaRPr lang="en-US" dirty="0"/>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a:xfrm>
            <a:off x="9110036" y="6492240"/>
            <a:ext cx="1891338" cy="365760"/>
          </a:xfrm>
          <a:prstGeom prst="rect">
            <a:avLst/>
          </a:prstGeom>
        </p:spPr>
        <p:txBody>
          <a:bodyPr/>
          <a:lstStyle/>
          <a:p>
            <a:fld id="{9CF624E3-F692-4ABF-8B9A-804B11213B17}" type="datetime1">
              <a:rPr lang="en-US" smtClean="0"/>
              <a:t>3/31/2026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a:xfrm>
            <a:off x="10995976" y="6492241"/>
            <a:ext cx="662624" cy="365760"/>
          </a:xfrm>
          <a:prstGeom prst="rect">
            <a:avLst/>
          </a:prstGeom>
        </p:spPr>
        <p:txBody>
          <a:bodyPr/>
          <a:lstStyle/>
          <a:p>
            <a:fld id="{AEAA3239-9EA4-4A65-A281-97F994456D9F}" type="slidenum">
              <a:rPr lang="en-US" smtClean="0"/>
              <a:t>‹#›</a:t>
            </a:fld>
            <a:endParaRPr lang="en-US"/>
          </a:p>
        </p:txBody>
      </p:sp>
      <p:sp>
        <p:nvSpPr>
          <p:cNvPr id="37" name="Rectangle 36">
            <a:extLst>
              <a:ext uri="{FF2B5EF4-FFF2-40B4-BE49-F238E27FC236}">
                <a16:creationId xmlns:a16="http://schemas.microsoft.com/office/drawing/2014/main" id="{120561F0-CF17-B530-6961-589A8ED59092}"/>
              </a:ext>
            </a:extLst>
          </p:cNvPr>
          <p:cNvSpPr/>
          <p:nvPr/>
        </p:nvSpPr>
        <p:spPr>
          <a:xfrm>
            <a:off x="634029" y="570037"/>
            <a:ext cx="3766523"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8CC40D6-7654-D186-61ED-908232C31F69}"/>
              </a:ext>
            </a:extLst>
          </p:cNvPr>
          <p:cNvSpPr/>
          <p:nvPr/>
        </p:nvSpPr>
        <p:spPr>
          <a:xfrm>
            <a:off x="4400552" y="570037"/>
            <a:ext cx="7791448"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7318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33399" y="1016955"/>
            <a:ext cx="3486153" cy="1762083"/>
          </a:xfrm>
          <a:prstGeom prst="rect">
            <a:avLst/>
          </a:prstGeom>
        </p:spPr>
        <p:txBody>
          <a:bodyPr anchor="t">
            <a:normAutofit/>
          </a:bodyPr>
          <a:lstStyle>
            <a:lvl1pPr>
              <a:defRPr sz="3600" cap="all" baseline="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533399" y="2991503"/>
            <a:ext cx="3486153" cy="3333097"/>
          </a:xfrm>
          <a:prstGeom prst="rect">
            <a:avLst/>
          </a:prstGeo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962527" y="631580"/>
            <a:ext cx="6696073" cy="5845420"/>
          </a:xfrm>
          <a:prstGeom prst="rect">
            <a:avLst/>
          </a:prstGeo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a:off x="9110036" y="6492238"/>
            <a:ext cx="1880548" cy="365761"/>
          </a:xfrm>
          <a:prstGeom prst="rect">
            <a:avLst/>
          </a:prstGeom>
        </p:spPr>
        <p:txBody>
          <a:bodyPr/>
          <a:lstStyle/>
          <a:p>
            <a:fld id="{09586136-1724-4889-B6EA-E52CF969ADAD}" type="datetime1">
              <a:rPr lang="en-US" smtClean="0"/>
              <a:t>3/31/2026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10995976" y="6492237"/>
            <a:ext cx="662624" cy="365763"/>
          </a:xfrm>
          <a:prstGeom prst="rect">
            <a:avLst/>
          </a:prstGeom>
        </p:spPr>
        <p:txBody>
          <a:bodyPr/>
          <a:lstStyle/>
          <a:p>
            <a:fld id="{AEAA3239-9EA4-4A65-A281-97F994456D9F}" type="slidenum">
              <a:rPr lang="en-US" smtClean="0"/>
              <a:t>‹#›</a:t>
            </a:fld>
            <a:endParaRPr lang="en-US" dirty="0"/>
          </a:p>
        </p:txBody>
      </p:sp>
      <p:sp>
        <p:nvSpPr>
          <p:cNvPr id="35" name="Rectangle 34">
            <a:extLst>
              <a:ext uri="{FF2B5EF4-FFF2-40B4-BE49-F238E27FC236}">
                <a16:creationId xmlns:a16="http://schemas.microsoft.com/office/drawing/2014/main" id="{103DE75D-DDAE-AF30-6FFC-D490DF411F57}"/>
              </a:ext>
            </a:extLst>
          </p:cNvPr>
          <p:cNvSpPr/>
          <p:nvPr/>
        </p:nvSpPr>
        <p:spPr>
          <a:xfrm>
            <a:off x="634029" y="570037"/>
            <a:ext cx="4323111" cy="7481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FF2131-F761-6A93-E155-1DE63565D2B6}"/>
              </a:ext>
            </a:extLst>
          </p:cNvPr>
          <p:cNvSpPr/>
          <p:nvPr/>
        </p:nvSpPr>
        <p:spPr>
          <a:xfrm>
            <a:off x="4962522" y="570037"/>
            <a:ext cx="7229478" cy="7481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768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8" y="1016955"/>
            <a:ext cx="11125201" cy="1860235"/>
          </a:xfrm>
          <a:prstGeom prst="rect">
            <a:avLst/>
          </a:prstGeom>
        </p:spPr>
        <p:txBody>
          <a:bodyPr anchor="t">
            <a:noAutofit/>
          </a:bodyPr>
          <a:lstStyle>
            <a:lvl1pPr>
              <a:defRPr sz="7200" cap="all" baseline="0">
                <a:solidFill>
                  <a:schemeClr val="tx2"/>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533398" y="3258190"/>
            <a:ext cx="11125201" cy="2964810"/>
          </a:xfrm>
          <a:prstGeom prst="rect">
            <a:avLst/>
          </a:prstGeom>
        </p:spPr>
        <p:txBody>
          <a:bodyPr/>
          <a:lstStyle>
            <a:lvl1pPr marL="0" indent="0">
              <a:buNone/>
              <a:defRPr>
                <a:solidFill>
                  <a:schemeClr val="tx2"/>
                </a:solidFill>
              </a:defRPr>
            </a:lvl1pPr>
            <a:lvl2pPr marL="228600" indent="0">
              <a:buNone/>
              <a:defRPr>
                <a:solidFill>
                  <a:schemeClr val="tx2"/>
                </a:solidFill>
              </a:defRPr>
            </a:lvl2pPr>
            <a:lvl3pPr marL="457200" indent="0">
              <a:buNone/>
              <a:defRPr>
                <a:solidFill>
                  <a:schemeClr val="tx2"/>
                </a:solidFill>
              </a:defRPr>
            </a:lvl3pPr>
            <a:lvl4pPr marL="685800" indent="0">
              <a:buNone/>
              <a:defRPr>
                <a:solidFill>
                  <a:schemeClr val="tx2"/>
                </a:solidFill>
              </a:defRPr>
            </a:lvl4pPr>
            <a:lvl5pPr marL="914400" indent="0">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92241"/>
            <a:ext cx="8576637" cy="365760"/>
          </a:xfrm>
          <a:prstGeom prst="rect">
            <a:avLst/>
          </a:prstGeom>
        </p:spPr>
        <p:txBody>
          <a:bodyPr/>
          <a:lstStyle>
            <a:lvl1pPr>
              <a:defRPr>
                <a:solidFill>
                  <a:schemeClr val="tx2"/>
                </a:solidFill>
              </a:defRPr>
            </a:lvl1p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92240"/>
            <a:ext cx="1504949" cy="365760"/>
          </a:xfrm>
          <a:prstGeom prst="rect">
            <a:avLst/>
          </a:prstGeom>
        </p:spPr>
        <p:txBody>
          <a:bodyPr/>
          <a:lstStyle>
            <a:lvl1pPr>
              <a:defRPr>
                <a:solidFill>
                  <a:schemeClr val="tx2"/>
                </a:solidFill>
              </a:defRPr>
            </a:lvl1pPr>
          </a:lstStyle>
          <a:p>
            <a:fld id="{FC57766D-ED87-4A0C-9B23-F4979C5AA24E}" type="datetime1">
              <a:rPr lang="en-US" smtClean="0"/>
              <a:t>3/31/2026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0614990" y="6492241"/>
            <a:ext cx="1043610"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4" name="Rectangle 33">
            <a:extLst>
              <a:ext uri="{FF2B5EF4-FFF2-40B4-BE49-F238E27FC236}">
                <a16:creationId xmlns:a16="http://schemas.microsoft.com/office/drawing/2014/main" id="{C0612DD4-C154-5A34-CBE2-09022345DFF5}"/>
              </a:ext>
            </a:extLst>
          </p:cNvPr>
          <p:cNvSpPr/>
          <p:nvPr/>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5" name="Rectangle 34">
            <a:extLst>
              <a:ext uri="{FF2B5EF4-FFF2-40B4-BE49-F238E27FC236}">
                <a16:creationId xmlns:a16="http://schemas.microsoft.com/office/drawing/2014/main" id="{A245B82D-4F13-20D2-DD25-C26E60C48A92}"/>
              </a:ext>
            </a:extLst>
          </p:cNvPr>
          <p:cNvSpPr/>
          <p:nvPr/>
        </p:nvSpPr>
        <p:spPr>
          <a:xfrm>
            <a:off x="9110036" y="570037"/>
            <a:ext cx="3081964"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193525"/>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400" y="1016955"/>
            <a:ext cx="8576636" cy="1842020"/>
          </a:xfrm>
          <a:prstGeom prst="rect">
            <a:avLst/>
          </a:prstGeom>
        </p:spPr>
        <p:txBody>
          <a:bodyPr anchor="t">
            <a:noAutofit/>
          </a:bodyPr>
          <a:lstStyle>
            <a:lvl1pPr>
              <a:defRPr sz="7200" cap="all" baseline="0">
                <a:solidFill>
                  <a:schemeClr val="tx2"/>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533400" y="4614992"/>
            <a:ext cx="8576506" cy="1608008"/>
          </a:xfrm>
          <a:prstGeom prst="rect">
            <a:avLst/>
          </a:prstGeom>
        </p:spPr>
        <p:txBody>
          <a:bodyPr>
            <a:noAutofit/>
          </a:bodyPr>
          <a:lstStyle>
            <a:lvl1pPr marL="0" indent="0">
              <a:buNone/>
              <a:defRPr sz="2000" b="1" i="0">
                <a:solidFill>
                  <a:schemeClr val="tx2"/>
                </a:solidFill>
                <a:latin typeface="Arial" panose="020B0604020202020204" pitchFamily="34" charset="0"/>
                <a:cs typeface="Arial" panose="020B0604020202020204" pitchFamily="34" charset="0"/>
              </a:defRPr>
            </a:lvl1pPr>
            <a:lvl2pPr marL="228600" indent="0">
              <a:buNone/>
              <a:defRPr sz="2000" b="1" i="0">
                <a:solidFill>
                  <a:schemeClr val="tx2"/>
                </a:solidFill>
                <a:latin typeface="Arial" panose="020B0604020202020204" pitchFamily="34" charset="0"/>
                <a:cs typeface="Arial" panose="020B0604020202020204" pitchFamily="34" charset="0"/>
              </a:defRPr>
            </a:lvl2pPr>
            <a:lvl3pPr marL="457200" indent="0">
              <a:buNone/>
              <a:defRPr sz="2000" b="1" i="0">
                <a:solidFill>
                  <a:schemeClr val="tx2"/>
                </a:solidFill>
                <a:latin typeface="Arial" panose="020B0604020202020204" pitchFamily="34" charset="0"/>
                <a:cs typeface="Arial" panose="020B0604020202020204" pitchFamily="34" charset="0"/>
              </a:defRPr>
            </a:lvl3pPr>
            <a:lvl4pPr marL="685800" indent="0">
              <a:buNone/>
              <a:defRPr sz="2000" b="1" i="0">
                <a:solidFill>
                  <a:schemeClr val="tx2"/>
                </a:solidFill>
                <a:latin typeface="Arial" panose="020B0604020202020204" pitchFamily="34" charset="0"/>
                <a:cs typeface="Arial" panose="020B0604020202020204" pitchFamily="34" charset="0"/>
              </a:defRPr>
            </a:lvl4pPr>
            <a:lvl5pPr marL="914400" indent="0">
              <a:buNone/>
              <a:defRPr sz="2000" b="1" i="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400" y="6492241"/>
            <a:ext cx="8576636" cy="365760"/>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92240"/>
            <a:ext cx="1891338" cy="365760"/>
          </a:xfrm>
          <a:prstGeom prst="rect">
            <a:avLst/>
          </a:prstGeom>
        </p:spPr>
        <p:txBody>
          <a:bodyPr/>
          <a:lstStyle>
            <a:lvl1pPr>
              <a:defRPr>
                <a:solidFill>
                  <a:schemeClr val="tx2"/>
                </a:solidFill>
              </a:defRPr>
            </a:lvl1pPr>
          </a:lstStyle>
          <a:p>
            <a:fld id="{501450B2-75D0-4277-B6D7-7B5D301DCF72}" type="datetime1">
              <a:rPr lang="en-US" smtClean="0"/>
              <a:t>3/31/2026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001374" y="6492241"/>
            <a:ext cx="657226"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58" name="Rectangle 57">
            <a:extLst>
              <a:ext uri="{FF2B5EF4-FFF2-40B4-BE49-F238E27FC236}">
                <a16:creationId xmlns:a16="http://schemas.microsoft.com/office/drawing/2014/main" id="{C0E45243-34A7-09D9-589C-A28D8FB592BD}"/>
              </a:ext>
            </a:extLst>
          </p:cNvPr>
          <p:cNvSpPr/>
          <p:nvPr/>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77B2CF5-DB49-E6FB-F72A-24AA38988AEC}"/>
              </a:ext>
            </a:extLst>
          </p:cNvPr>
          <p:cNvSpPr/>
          <p:nvPr/>
        </p:nvSpPr>
        <p:spPr>
          <a:xfrm>
            <a:off x="9110036" y="570037"/>
            <a:ext cx="3081964"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98155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2">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9C059A73-AC6C-7029-5CFB-0E0B30AD317B}"/>
              </a:ext>
            </a:extLst>
          </p:cNvPr>
          <p:cNvSpPr/>
          <p:nvPr/>
        </p:nvSpPr>
        <p:spPr>
          <a:xfrm>
            <a:off x="6843095" y="0"/>
            <a:ext cx="534890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24093" y="1016955"/>
            <a:ext cx="4434507" cy="3726810"/>
          </a:xfrm>
          <a:prstGeom prst="rect">
            <a:avLst/>
          </a:prstGeom>
        </p:spPr>
        <p:txBody>
          <a:bodyPr vert="horz" lIns="91440" tIns="45720" rIns="91440" bIns="45720" rtlCol="0" anchor="b">
            <a:normAutofit/>
          </a:bodyPr>
          <a:lstStyle>
            <a:lvl1pPr>
              <a:defRPr lang="en-US" sz="5000" cap="all" baseline="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31247" y="5157623"/>
            <a:ext cx="4434506" cy="1090777"/>
          </a:xfrm>
          <a:prstGeom prst="rect">
            <a:avLst/>
          </a:prstGeom>
        </p:spPr>
        <p:txBody>
          <a:bodyPr vert="horz" lIns="91440" tIns="45720" rIns="91440" bIns="45720" rtlCol="0" anchor="b">
            <a:normAutofit/>
          </a:bodyPr>
          <a:lstStyle>
            <a:lvl1pPr marL="0" indent="0">
              <a:buNone/>
              <a:defRPr lang="en-US" sz="2000" b="1" i="0" dirty="0">
                <a:solidFill>
                  <a:schemeClr val="bg1"/>
                </a:solidFill>
                <a:latin typeface="Arial" panose="020B0604020202020204" pitchFamily="34" charset="0"/>
                <a:cs typeface="Arial" panose="020B0604020202020204" pitchFamily="34" charset="0"/>
              </a:defRPr>
            </a:lvl1pPr>
          </a:lstStyle>
          <a:p>
            <a:pPr lvl="0"/>
            <a:r>
              <a:rPr lang="en-US"/>
              <a:t>Click to edit Master subtitle style</a:t>
            </a:r>
            <a:endParaRPr lang="en-US" dirty="0"/>
          </a:p>
        </p:txBody>
      </p:sp>
      <p:sp>
        <p:nvSpPr>
          <p:cNvPr id="8" name="Picture Placeholder 7">
            <a:extLst>
              <a:ext uri="{FF2B5EF4-FFF2-40B4-BE49-F238E27FC236}">
                <a16:creationId xmlns:a16="http://schemas.microsoft.com/office/drawing/2014/main" id="{46973B1C-74EE-7F51-CF89-E132D793F5B5}"/>
              </a:ext>
            </a:extLst>
          </p:cNvPr>
          <p:cNvSpPr>
            <a:spLocks noGrp="1"/>
          </p:cNvSpPr>
          <p:nvPr>
            <p:ph type="pic" sz="quarter" idx="14" hasCustomPrompt="1"/>
          </p:nvPr>
        </p:nvSpPr>
        <p:spPr>
          <a:xfrm>
            <a:off x="0" y="0"/>
            <a:ext cx="6843095" cy="6858000"/>
          </a:xfrm>
          <a:custGeom>
            <a:avLst/>
            <a:gdLst>
              <a:gd name="connsiteX0" fmla="*/ 0 w 6843095"/>
              <a:gd name="connsiteY0" fmla="*/ 629614 h 6858000"/>
              <a:gd name="connsiteX1" fmla="*/ 6843095 w 6843095"/>
              <a:gd name="connsiteY1" fmla="*/ 629614 h 6858000"/>
              <a:gd name="connsiteX2" fmla="*/ 6843095 w 6843095"/>
              <a:gd name="connsiteY2" fmla="*/ 6858000 h 6858000"/>
              <a:gd name="connsiteX3" fmla="*/ 0 w 6843095"/>
              <a:gd name="connsiteY3" fmla="*/ 6858000 h 6858000"/>
              <a:gd name="connsiteX4" fmla="*/ 0 w 6843095"/>
              <a:gd name="connsiteY4" fmla="*/ 0 h 6858000"/>
              <a:gd name="connsiteX5" fmla="*/ 6843095 w 6843095"/>
              <a:gd name="connsiteY5" fmla="*/ 0 h 6858000"/>
              <a:gd name="connsiteX6" fmla="*/ 6843095 w 6843095"/>
              <a:gd name="connsiteY6" fmla="*/ 565606 h 6858000"/>
              <a:gd name="connsiteX7" fmla="*/ 0 w 6843095"/>
              <a:gd name="connsiteY7" fmla="*/ 5656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95" h="6858000">
                <a:moveTo>
                  <a:pt x="0" y="629614"/>
                </a:moveTo>
                <a:lnTo>
                  <a:pt x="6843095" y="629614"/>
                </a:lnTo>
                <a:lnTo>
                  <a:pt x="6843095" y="6858000"/>
                </a:lnTo>
                <a:lnTo>
                  <a:pt x="0" y="6858000"/>
                </a:lnTo>
                <a:close/>
                <a:moveTo>
                  <a:pt x="0" y="0"/>
                </a:moveTo>
                <a:lnTo>
                  <a:pt x="6843095" y="0"/>
                </a:lnTo>
                <a:lnTo>
                  <a:pt x="6843095" y="565606"/>
                </a:lnTo>
                <a:lnTo>
                  <a:pt x="0" y="565606"/>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224093" y="6477000"/>
            <a:ext cx="2828917" cy="381000"/>
          </a:xfrm>
          <a:prstGeom prst="rect">
            <a:avLst/>
          </a:prstGeom>
        </p:spPr>
        <p:txBody>
          <a:bodyPr/>
          <a:lstStyle>
            <a:lvl1pPr>
              <a:defRPr>
                <a:solidFill>
                  <a:schemeClr val="bg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058398" y="6477000"/>
            <a:ext cx="937594" cy="381000"/>
          </a:xfrm>
          <a:prstGeom prst="rect">
            <a:avLst/>
          </a:prstGeom>
        </p:spPr>
        <p:txBody>
          <a:bodyPr/>
          <a:lstStyle>
            <a:lvl1pPr>
              <a:defRPr>
                <a:solidFill>
                  <a:schemeClr val="bg1"/>
                </a:solidFill>
                <a:effectLst/>
              </a:defRPr>
            </a:lvl1pPr>
          </a:lstStyle>
          <a:p>
            <a:fld id="{553FCE35-EF6C-4066-94B9-FDC76A5D930F}" type="datetime1">
              <a:rPr lang="en-US" smtClean="0"/>
              <a:t>3/31/2026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4" y="6492876"/>
            <a:ext cx="657226" cy="365125"/>
          </a:xfrm>
          <a:prstGeom prst="rect">
            <a:avLst/>
          </a:prstGeom>
        </p:spPr>
        <p:txBody>
          <a:bodyPr/>
          <a:lstStyle>
            <a:lvl1pPr>
              <a:defRPr>
                <a:solidFill>
                  <a:schemeClr val="bg1"/>
                </a:solidFill>
              </a:defRPr>
            </a:lvl1pPr>
          </a:lstStyle>
          <a:p>
            <a:fld id="{AEAA3239-9EA4-4A65-A281-97F994456D9F}" type="slidenum">
              <a:rPr lang="en-US" smtClean="0"/>
              <a:pPr/>
              <a:t>‹#›</a:t>
            </a:fld>
            <a:endParaRPr lang="en-US" dirty="0"/>
          </a:p>
        </p:txBody>
      </p:sp>
      <p:sp>
        <p:nvSpPr>
          <p:cNvPr id="38" name="Rectangle 37">
            <a:extLst>
              <a:ext uri="{FF2B5EF4-FFF2-40B4-BE49-F238E27FC236}">
                <a16:creationId xmlns:a16="http://schemas.microsoft.com/office/drawing/2014/main" id="{632554D8-9DAA-D834-ABC8-240BBF9CA28F}"/>
              </a:ext>
            </a:extLst>
          </p:cNvPr>
          <p:cNvSpPr/>
          <p:nvPr/>
        </p:nvSpPr>
        <p:spPr>
          <a:xfrm>
            <a:off x="6843096" y="565606"/>
            <a:ext cx="4811394" cy="64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29700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786071" y="1016955"/>
            <a:ext cx="3872530" cy="3726811"/>
          </a:xfrm>
          <a:prstGeom prst="rect">
            <a:avLst/>
          </a:prstGeom>
        </p:spPr>
        <p:txBody>
          <a:bodyPr vert="horz" lIns="91440" tIns="45720" rIns="91440" bIns="45720" rtlCol="0" anchor="t">
            <a:normAutofit/>
          </a:bodyPr>
          <a:lstStyle>
            <a:lvl1pPr>
              <a:defRPr lang="en-US" sz="5000" cap="all" baseline="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786071" y="5134926"/>
            <a:ext cx="3868420" cy="1113474"/>
          </a:xfrm>
          <a:prstGeom prst="rect">
            <a:avLst/>
          </a:prstGeom>
        </p:spPr>
        <p:txBody>
          <a:bodyPr vert="horz" lIns="91440" tIns="45720" rIns="91440" bIns="45720" rtlCol="0" anchor="b">
            <a:normAutofit/>
          </a:bodyPr>
          <a:lstStyle>
            <a:lvl1pPr marL="0" indent="0">
              <a:buNone/>
              <a:defRPr lang="en-US" sz="2000" b="1" i="0" dirty="0">
                <a:solidFill>
                  <a:schemeClr val="tx2"/>
                </a:solidFill>
                <a:latin typeface="Arial" panose="020B0604020202020204" pitchFamily="34" charset="0"/>
                <a:cs typeface="Arial" panose="020B0604020202020204" pitchFamily="34" charset="0"/>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id="{77BE7EAD-CCCA-EA7C-0263-265AA3E43C5E}"/>
              </a:ext>
            </a:extLst>
          </p:cNvPr>
          <p:cNvSpPr>
            <a:spLocks noGrp="1"/>
          </p:cNvSpPr>
          <p:nvPr>
            <p:ph type="pic" sz="quarter" idx="14" hasCustomPrompt="1"/>
          </p:nvPr>
        </p:nvSpPr>
        <p:spPr>
          <a:xfrm>
            <a:off x="0" y="0"/>
            <a:ext cx="7224095" cy="6858000"/>
          </a:xfrm>
          <a:custGeom>
            <a:avLst/>
            <a:gdLst>
              <a:gd name="connsiteX0" fmla="*/ 0 w 7224095"/>
              <a:gd name="connsiteY0" fmla="*/ 629614 h 6858000"/>
              <a:gd name="connsiteX1" fmla="*/ 7224095 w 7224095"/>
              <a:gd name="connsiteY1" fmla="*/ 629614 h 6858000"/>
              <a:gd name="connsiteX2" fmla="*/ 7224095 w 7224095"/>
              <a:gd name="connsiteY2" fmla="*/ 6858000 h 6858000"/>
              <a:gd name="connsiteX3" fmla="*/ 0 w 7224095"/>
              <a:gd name="connsiteY3" fmla="*/ 6858000 h 6858000"/>
              <a:gd name="connsiteX4" fmla="*/ 0 w 7224095"/>
              <a:gd name="connsiteY4" fmla="*/ 0 h 6858000"/>
              <a:gd name="connsiteX5" fmla="*/ 7224095 w 7224095"/>
              <a:gd name="connsiteY5" fmla="*/ 0 h 6858000"/>
              <a:gd name="connsiteX6" fmla="*/ 7224095 w 7224095"/>
              <a:gd name="connsiteY6" fmla="*/ 565606 h 6858000"/>
              <a:gd name="connsiteX7" fmla="*/ 0 w 7224095"/>
              <a:gd name="connsiteY7" fmla="*/ 5656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4095" h="6858000">
                <a:moveTo>
                  <a:pt x="0" y="629614"/>
                </a:moveTo>
                <a:lnTo>
                  <a:pt x="7224095" y="629614"/>
                </a:lnTo>
                <a:lnTo>
                  <a:pt x="7224095" y="6858000"/>
                </a:lnTo>
                <a:lnTo>
                  <a:pt x="0" y="6858000"/>
                </a:lnTo>
                <a:close/>
                <a:moveTo>
                  <a:pt x="0" y="0"/>
                </a:moveTo>
                <a:lnTo>
                  <a:pt x="7224095" y="0"/>
                </a:lnTo>
                <a:lnTo>
                  <a:pt x="7224095" y="565606"/>
                </a:lnTo>
                <a:lnTo>
                  <a:pt x="0" y="565606"/>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167937" y="6476999"/>
            <a:ext cx="1895847" cy="381001"/>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058402" y="6476999"/>
            <a:ext cx="937594" cy="381001"/>
          </a:xfrm>
          <a:prstGeom prst="rect">
            <a:avLst/>
          </a:prstGeom>
        </p:spPr>
        <p:txBody>
          <a:bodyPr/>
          <a:lstStyle>
            <a:lvl1pPr>
              <a:defRPr>
                <a:solidFill>
                  <a:schemeClr val="tx2"/>
                </a:solidFill>
                <a:effectLst/>
              </a:defRPr>
            </a:lvl1pPr>
          </a:lstStyle>
          <a:p>
            <a:fld id="{99C7A302-1799-4123-960A-AC3BB0278DAE}" type="datetime1">
              <a:rPr lang="en-US" smtClean="0"/>
              <a:t>3/31/2026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8" y="6477000"/>
            <a:ext cx="657221"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9" name="Rectangle 8">
            <a:extLst>
              <a:ext uri="{FF2B5EF4-FFF2-40B4-BE49-F238E27FC236}">
                <a16:creationId xmlns:a16="http://schemas.microsoft.com/office/drawing/2014/main" id="{F879DE85-4541-95AA-B871-7CBAD2BA1550}"/>
              </a:ext>
            </a:extLst>
          </p:cNvPr>
          <p:cNvSpPr/>
          <p:nvPr userDrawn="1"/>
        </p:nvSpPr>
        <p:spPr>
          <a:xfrm>
            <a:off x="0" y="565606"/>
            <a:ext cx="11557970"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9610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Picture 4">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33400" y="1016955"/>
            <a:ext cx="4429126" cy="3331896"/>
          </a:xfrm>
          <a:prstGeom prst="rect">
            <a:avLst/>
          </a:prstGeom>
        </p:spPr>
        <p:txBody>
          <a:bodyPr vert="horz" lIns="91440" tIns="45720" rIns="91440" bIns="45720" rtlCol="0" anchor="t">
            <a:normAutofit/>
          </a:bodyPr>
          <a:lstStyle>
            <a:lvl1pPr>
              <a:defRPr lang="en-US" sz="5000" cap="all" baseline="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33400" y="4846320"/>
            <a:ext cx="3174160" cy="1465319"/>
          </a:xfrm>
          <a:prstGeom prst="rect">
            <a:avLst/>
          </a:prstGeom>
        </p:spPr>
        <p:txBody>
          <a:bodyPr vert="horz" lIns="91440" tIns="45720" rIns="91440" bIns="45720" rtlCol="0" anchor="b">
            <a:normAutofit/>
          </a:bodyPr>
          <a:lstStyle>
            <a:lvl1pPr marL="0" indent="0">
              <a:buNone/>
              <a:defRPr lang="en-US" sz="2000" b="1" i="0" dirty="0">
                <a:latin typeface="Arial" panose="020B0604020202020204" pitchFamily="34" charset="0"/>
                <a:cs typeface="Arial" panose="020B0604020202020204" pitchFamily="34" charset="0"/>
              </a:defRPr>
            </a:lvl1pPr>
          </a:lstStyle>
          <a:p>
            <a:pPr lvl="0"/>
            <a:r>
              <a:rPr lang="en-US"/>
              <a:t>Click to edit Master subtitle style</a:t>
            </a:r>
            <a:endParaRPr lang="en-US" dirty="0"/>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533400" y="6492240"/>
            <a:ext cx="2548562" cy="365760"/>
          </a:xfrm>
          <a:prstGeom prst="rect">
            <a:avLst/>
          </a:prstGeom>
        </p:spPr>
        <p:txBody>
          <a:bodyPr/>
          <a:lstStyle/>
          <a:p>
            <a:r>
              <a:rPr lang="en-US"/>
              <a:t>Presentation title</a:t>
            </a:r>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3076577" y="6492240"/>
            <a:ext cx="689944" cy="365760"/>
          </a:xfrm>
          <a:prstGeom prst="rect">
            <a:avLst/>
          </a:prstGeom>
        </p:spPr>
        <p:txBody>
          <a:bodyPr/>
          <a:lstStyle/>
          <a:p>
            <a:fld id="{190C6F8C-60CC-4202-91FF-CD1CCD20CDA6}" type="datetime1">
              <a:rPr lang="en-US" smtClean="0"/>
              <a:t>3/31/2026</a:t>
            </a:fld>
            <a:endParaRPr lang="en-US" dirty="0"/>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3771906" y="6492240"/>
            <a:ext cx="628645" cy="365760"/>
          </a:xfrm>
          <a:prstGeom prst="rect">
            <a:avLst/>
          </a:prstGeom>
        </p:spPr>
        <p:txBody>
          <a:bodyPr/>
          <a:lstStyle/>
          <a:p>
            <a:fld id="{AEAA3239-9EA4-4A65-A281-97F994456D9F}" type="slidenum">
              <a:rPr lang="en-US" smtClean="0"/>
              <a:t>‹#›</a:t>
            </a:fld>
            <a:endParaRPr lang="en-US" dirty="0"/>
          </a:p>
        </p:txBody>
      </p:sp>
      <p:sp>
        <p:nvSpPr>
          <p:cNvPr id="35" name="Picture Placeholder 34">
            <a:extLst>
              <a:ext uri="{FF2B5EF4-FFF2-40B4-BE49-F238E27FC236}">
                <a16:creationId xmlns:a16="http://schemas.microsoft.com/office/drawing/2014/main" id="{A08E6492-6236-5992-A07D-5116336E8427}"/>
              </a:ext>
            </a:extLst>
          </p:cNvPr>
          <p:cNvSpPr>
            <a:spLocks noGrp="1"/>
          </p:cNvSpPr>
          <p:nvPr>
            <p:ph type="pic" sz="quarter" idx="13" hasCustomPrompt="1"/>
          </p:nvPr>
        </p:nvSpPr>
        <p:spPr>
          <a:xfrm>
            <a:off x="5348910" y="0"/>
            <a:ext cx="6843089" cy="6858000"/>
          </a:xfrm>
          <a:custGeom>
            <a:avLst/>
            <a:gdLst>
              <a:gd name="connsiteX0" fmla="*/ 0 w 6843089"/>
              <a:gd name="connsiteY0" fmla="*/ 629614 h 6858000"/>
              <a:gd name="connsiteX1" fmla="*/ 6843089 w 6843089"/>
              <a:gd name="connsiteY1" fmla="*/ 629614 h 6858000"/>
              <a:gd name="connsiteX2" fmla="*/ 6843089 w 6843089"/>
              <a:gd name="connsiteY2" fmla="*/ 6858000 h 6858000"/>
              <a:gd name="connsiteX3" fmla="*/ 0 w 6843089"/>
              <a:gd name="connsiteY3" fmla="*/ 6858000 h 6858000"/>
              <a:gd name="connsiteX4" fmla="*/ 0 w 6843089"/>
              <a:gd name="connsiteY4" fmla="*/ 0 h 6858000"/>
              <a:gd name="connsiteX5" fmla="*/ 6843089 w 6843089"/>
              <a:gd name="connsiteY5" fmla="*/ 0 h 6858000"/>
              <a:gd name="connsiteX6" fmla="*/ 6843089 w 6843089"/>
              <a:gd name="connsiteY6" fmla="*/ 565606 h 6858000"/>
              <a:gd name="connsiteX7" fmla="*/ 0 w 6843089"/>
              <a:gd name="connsiteY7" fmla="*/ 5656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9" h="6858000">
                <a:moveTo>
                  <a:pt x="0" y="629614"/>
                </a:moveTo>
                <a:lnTo>
                  <a:pt x="6843089" y="629614"/>
                </a:lnTo>
                <a:lnTo>
                  <a:pt x="6843089" y="6858000"/>
                </a:lnTo>
                <a:lnTo>
                  <a:pt x="0" y="6858000"/>
                </a:lnTo>
                <a:close/>
                <a:moveTo>
                  <a:pt x="0" y="0"/>
                </a:moveTo>
                <a:lnTo>
                  <a:pt x="6843089" y="0"/>
                </a:lnTo>
                <a:lnTo>
                  <a:pt x="6843089" y="565606"/>
                </a:lnTo>
                <a:lnTo>
                  <a:pt x="0" y="565606"/>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36" name="Rectangle 35">
            <a:extLst>
              <a:ext uri="{FF2B5EF4-FFF2-40B4-BE49-F238E27FC236}">
                <a16:creationId xmlns:a16="http://schemas.microsoft.com/office/drawing/2014/main" id="{AB9E1B0C-9687-1C2C-7103-072A38CFE3B8}"/>
              </a:ext>
            </a:extLst>
          </p:cNvPr>
          <p:cNvSpPr/>
          <p:nvPr/>
        </p:nvSpPr>
        <p:spPr>
          <a:xfrm>
            <a:off x="634030" y="565606"/>
            <a:ext cx="11557970"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45980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Picture 5">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79AA538-6584-1335-947D-99C9A0CA5A3D}"/>
              </a:ext>
            </a:extLst>
          </p:cNvPr>
          <p:cNvSpPr>
            <a:spLocks noGrp="1"/>
          </p:cNvSpPr>
          <p:nvPr>
            <p:ph type="title"/>
          </p:nvPr>
        </p:nvSpPr>
        <p:spPr>
          <a:xfrm>
            <a:off x="2128220" y="2689229"/>
            <a:ext cx="5101253" cy="3711571"/>
          </a:xfrm>
        </p:spPr>
        <p:txBody>
          <a:bodyPr anchor="b">
            <a:noAutofit/>
          </a:bodyPr>
          <a:lstStyle>
            <a:lvl1pPr>
              <a:defRPr sz="7200" cap="all" baseline="0"/>
            </a:lvl1pPr>
          </a:lstStyle>
          <a:p>
            <a:r>
              <a:rPr lang="en-US" dirty="0"/>
              <a:t>Click to edit Master title style</a:t>
            </a:r>
          </a:p>
        </p:txBody>
      </p:sp>
      <p:sp>
        <p:nvSpPr>
          <p:cNvPr id="11" name="Subtitle 2">
            <a:extLst>
              <a:ext uri="{FF2B5EF4-FFF2-40B4-BE49-F238E27FC236}">
                <a16:creationId xmlns:a16="http://schemas.microsoft.com/office/drawing/2014/main" id="{0136D812-C006-B109-4529-F43530D92A6E}"/>
              </a:ext>
            </a:extLst>
          </p:cNvPr>
          <p:cNvSpPr>
            <a:spLocks noGrp="1"/>
          </p:cNvSpPr>
          <p:nvPr>
            <p:ph type="subTitle" idx="1"/>
          </p:nvPr>
        </p:nvSpPr>
        <p:spPr>
          <a:xfrm>
            <a:off x="533400" y="1016957"/>
            <a:ext cx="6685515" cy="731520"/>
          </a:xfrm>
          <a:prstGeom prst="rect">
            <a:avLst/>
          </a:prstGeom>
        </p:spPr>
        <p:txBody>
          <a:bodyPr vert="horz" lIns="91440" tIns="45720" rIns="91440" bIns="45720" rtlCol="0" anchor="t">
            <a:normAutofit/>
          </a:bodyPr>
          <a:lstStyle>
            <a:lvl1pPr marL="0" indent="0">
              <a:buNone/>
              <a:defRPr lang="en-US" sz="2000" b="1" i="0" dirty="0">
                <a:latin typeface="Arial" panose="020B0604020202020204" pitchFamily="34" charset="0"/>
                <a:cs typeface="Arial" panose="020B0604020202020204" pitchFamily="34" charset="0"/>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77000"/>
            <a:ext cx="4815506" cy="381001"/>
          </a:xfrm>
          <a:prstGeom prst="rect">
            <a:avLst/>
          </a:prstGeo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5343525" y="6476999"/>
            <a:ext cx="1212771" cy="381001"/>
          </a:xfrm>
          <a:prstGeom prst="rect">
            <a:avLst/>
          </a:prstGeom>
        </p:spPr>
        <p:txBody>
          <a:bodyPr/>
          <a:lstStyle/>
          <a:p>
            <a:fld id="{00DF5560-89AD-437A-9E84-F44AEC0D58FA}" type="datetime1">
              <a:rPr lang="en-US" smtClean="0"/>
              <a:t>3/31/2026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6561689" y="6477000"/>
            <a:ext cx="657226" cy="381001"/>
          </a:xfrm>
          <a:prstGeom prst="rect">
            <a:avLst/>
          </a:prstGeom>
        </p:spPr>
        <p:txBody>
          <a:bodyPr/>
          <a:lstStyle/>
          <a:p>
            <a:fld id="{AEAA3239-9EA4-4A65-A281-97F994456D9F}" type="slidenum">
              <a:rPr lang="en-US" smtClean="0"/>
              <a:t>‹#›</a:t>
            </a:fld>
            <a:endParaRPr lang="en-US" dirty="0"/>
          </a:p>
        </p:txBody>
      </p:sp>
      <p:sp>
        <p:nvSpPr>
          <p:cNvPr id="38" name="Picture Placeholder 37">
            <a:extLst>
              <a:ext uri="{FF2B5EF4-FFF2-40B4-BE49-F238E27FC236}">
                <a16:creationId xmlns:a16="http://schemas.microsoft.com/office/drawing/2014/main" id="{64E68E40-D2D1-8DA8-1BBA-34E89F479DF7}"/>
              </a:ext>
            </a:extLst>
          </p:cNvPr>
          <p:cNvSpPr>
            <a:spLocks noGrp="1"/>
          </p:cNvSpPr>
          <p:nvPr>
            <p:ph type="pic" sz="quarter" idx="13" hasCustomPrompt="1"/>
          </p:nvPr>
        </p:nvSpPr>
        <p:spPr>
          <a:xfrm>
            <a:off x="7786070" y="-2"/>
            <a:ext cx="4405930" cy="6858001"/>
          </a:xfrm>
          <a:custGeom>
            <a:avLst/>
            <a:gdLst>
              <a:gd name="connsiteX0" fmla="*/ 0 w 4405930"/>
              <a:gd name="connsiteY0" fmla="*/ 0 h 6858001"/>
              <a:gd name="connsiteX1" fmla="*/ 4405930 w 4405930"/>
              <a:gd name="connsiteY1" fmla="*/ 0 h 6858001"/>
              <a:gd name="connsiteX2" fmla="*/ 4405930 w 4405930"/>
              <a:gd name="connsiteY2" fmla="*/ 6858001 h 6858001"/>
              <a:gd name="connsiteX3" fmla="*/ 0 w 4405930"/>
              <a:gd name="connsiteY3" fmla="*/ 6858001 h 6858001"/>
              <a:gd name="connsiteX4" fmla="*/ 0 w 4405930"/>
              <a:gd name="connsiteY4" fmla="*/ 632310 h 6858001"/>
              <a:gd name="connsiteX5" fmla="*/ 4405929 w 4405930"/>
              <a:gd name="connsiteY5" fmla="*/ 632310 h 6858001"/>
              <a:gd name="connsiteX6" fmla="*/ 4405929 w 4405930"/>
              <a:gd name="connsiteY6" fmla="*/ 568302 h 6858001"/>
              <a:gd name="connsiteX7" fmla="*/ 0 w 4405930"/>
              <a:gd name="connsiteY7" fmla="*/ 56830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5930" h="6858001">
                <a:moveTo>
                  <a:pt x="0" y="0"/>
                </a:moveTo>
                <a:lnTo>
                  <a:pt x="4405930" y="0"/>
                </a:lnTo>
                <a:lnTo>
                  <a:pt x="4405930" y="6858001"/>
                </a:lnTo>
                <a:lnTo>
                  <a:pt x="0" y="6858001"/>
                </a:lnTo>
                <a:lnTo>
                  <a:pt x="0" y="632310"/>
                </a:lnTo>
                <a:lnTo>
                  <a:pt x="4405929" y="632310"/>
                </a:lnTo>
                <a:lnTo>
                  <a:pt x="4405929" y="568302"/>
                </a:lnTo>
                <a:lnTo>
                  <a:pt x="0" y="56830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39" name="Rectangle 38">
            <a:extLst>
              <a:ext uri="{FF2B5EF4-FFF2-40B4-BE49-F238E27FC236}">
                <a16:creationId xmlns:a16="http://schemas.microsoft.com/office/drawing/2014/main" id="{031C6569-302F-A491-577D-85BBD3AFD160}"/>
              </a:ext>
            </a:extLst>
          </p:cNvPr>
          <p:cNvSpPr/>
          <p:nvPr/>
        </p:nvSpPr>
        <p:spPr>
          <a:xfrm>
            <a:off x="634034" y="568300"/>
            <a:ext cx="11557965" cy="64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5704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533398" y="1016955"/>
            <a:ext cx="11125201" cy="74675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533398" y="1748474"/>
            <a:ext cx="11125202" cy="47285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533399" y="6476998"/>
            <a:ext cx="8576637" cy="381003"/>
          </a:xfrm>
          <a:prstGeom prst="rect">
            <a:avLst/>
          </a:prstGeom>
        </p:spPr>
        <p:txBody>
          <a:bodyPr vert="horz" lIns="91440" tIns="45720" rIns="91440" bIns="45720" rtlCol="0" anchor="ctr"/>
          <a:lstStyle>
            <a:lvl1pPr algn="l" rtl="0">
              <a:defRPr sz="800">
                <a:solidFill>
                  <a:schemeClr val="tx2"/>
                </a:solidFill>
                <a:latin typeface="+mn-lt"/>
                <a:cs typeface="Arial" panose="020B0604020202020204" pitchFamily="34" charset="0"/>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9110036" y="6476998"/>
            <a:ext cx="1885951" cy="381003"/>
          </a:xfrm>
          <a:prstGeom prst="rect">
            <a:avLst/>
          </a:prstGeom>
        </p:spPr>
        <p:txBody>
          <a:bodyPr vert="horz" lIns="91440" tIns="45720" rIns="91440" bIns="45720" rtlCol="0" anchor="ctr"/>
          <a:lstStyle>
            <a:lvl1pPr algn="r" rtl="0">
              <a:defRPr sz="800">
                <a:solidFill>
                  <a:schemeClr val="tx2"/>
                </a:solidFill>
                <a:latin typeface="+mn-lt"/>
                <a:cs typeface="Arial" panose="020B0604020202020204" pitchFamily="34" charset="0"/>
              </a:defRPr>
            </a:lvl1pPr>
          </a:lstStyle>
          <a:p>
            <a:fld id="{35F68458-1A7A-4A29-A16B-4424C6D3B5E6}" type="datetime1">
              <a:rPr lang="en-US" smtClean="0"/>
              <a:pPr/>
              <a:t>3/31/2026</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001379" y="6476998"/>
            <a:ext cx="657221" cy="381003"/>
          </a:xfrm>
          <a:prstGeom prst="rect">
            <a:avLst/>
          </a:prstGeom>
        </p:spPr>
        <p:txBody>
          <a:bodyPr vert="horz" lIns="91440" tIns="45720" rIns="91440" bIns="45720" rtlCol="0" anchor="ctr"/>
          <a:lstStyle>
            <a:lvl1pPr algn="r" rtl="0">
              <a:defRPr sz="800">
                <a:solidFill>
                  <a:schemeClr val="tx2"/>
                </a:solidFill>
                <a:latin typeface="+mn-lt"/>
                <a:cs typeface="Arial" panose="020B0604020202020204" pitchFamily="34" charset="0"/>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3725840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Lst>
  <p:hf sldNum="0" hdr="0" ftr="0" dt="0"/>
  <p:txStyles>
    <p:titleStyle>
      <a:lvl1pPr algn="l" defTabSz="914400" rtl="0" eaLnBrk="1" latinLnBrk="0" hangingPunct="1">
        <a:lnSpc>
          <a:spcPct val="80000"/>
        </a:lnSpc>
        <a:spcBef>
          <a:spcPct val="0"/>
        </a:spcBef>
        <a:buNone/>
        <a:defRPr sz="3600" b="0" kern="1200" spc="0" baseline="0">
          <a:solidFill>
            <a:schemeClr val="tx2"/>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2"/>
          </a:solidFill>
          <a:latin typeface="+mn-lt"/>
          <a:ea typeface="+mn-ea"/>
          <a:cs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Arial" panose="020B0604020202020204" pitchFamily="34" charset="0"/>
        </a:defRPr>
      </a:lvl3pPr>
      <a:lvl4pPr marL="914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Arial" panose="020B0604020202020204" pitchFamily="34" charset="0"/>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0" orient="horz" pos="2160" userDrawn="1">
          <p15:clr>
            <a:srgbClr val="F26B43"/>
          </p15:clr>
        </p15:guide>
        <p15:guide id="31" pos="3840" userDrawn="1">
          <p15:clr>
            <a:srgbClr val="F26B43"/>
          </p15:clr>
        </p15:guide>
        <p15:guide id="32" pos="336" userDrawn="1">
          <p15:clr>
            <a:srgbClr val="F26B43"/>
          </p15:clr>
        </p15:guide>
        <p15:guide id="33" pos="7344" userDrawn="1">
          <p15:clr>
            <a:srgbClr val="F26B43"/>
          </p15:clr>
        </p15:guide>
        <p15:guide id="34" orient="horz" pos="4080" userDrawn="1">
          <p15:clr>
            <a:srgbClr val="F26B43"/>
          </p15:clr>
        </p15:guide>
        <p15:guide id="35" orient="horz" pos="1344" userDrawn="1">
          <p15:clr>
            <a:srgbClr val="F26B43"/>
          </p15:clr>
        </p15:guide>
        <p15:guide id="36"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55E8-EDBD-9701-92DF-66F0AE40C4BF}"/>
              </a:ext>
            </a:extLst>
          </p:cNvPr>
          <p:cNvSpPr>
            <a:spLocks noGrp="1"/>
          </p:cNvSpPr>
          <p:nvPr>
            <p:ph type="ctrTitle"/>
          </p:nvPr>
        </p:nvSpPr>
        <p:spPr>
          <a:xfrm>
            <a:off x="533400" y="1143000"/>
            <a:ext cx="8576636" cy="5271008"/>
          </a:xfrm>
        </p:spPr>
        <p:txBody>
          <a:bodyPr anchor="b">
            <a:normAutofit/>
          </a:bodyPr>
          <a:lstStyle/>
          <a:p>
            <a:pPr algn="ctr"/>
            <a:r>
              <a:rPr lang="en-US" dirty="0"/>
              <a:t>Joint meeting</a:t>
            </a:r>
            <a:br>
              <a:rPr lang="en-US" dirty="0"/>
            </a:br>
            <a:r>
              <a:rPr lang="en-US" dirty="0"/>
              <a:t>2026</a:t>
            </a:r>
            <a:br>
              <a:rPr lang="en-US" dirty="0"/>
            </a:br>
            <a:br>
              <a:rPr lang="en-US" dirty="0"/>
            </a:br>
            <a:endParaRPr lang="en-US" dirty="0"/>
          </a:p>
        </p:txBody>
      </p:sp>
      <p:pic>
        <p:nvPicPr>
          <p:cNvPr id="4" name="Picture 3">
            <a:extLst>
              <a:ext uri="{FF2B5EF4-FFF2-40B4-BE49-F238E27FC236}">
                <a16:creationId xmlns:a16="http://schemas.microsoft.com/office/drawing/2014/main" id="{74CB5B5E-2D55-9FBA-17C2-40EB85CDE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036" y="3855570"/>
            <a:ext cx="2767590" cy="2843790"/>
          </a:xfrm>
          <a:prstGeom prst="rect">
            <a:avLst/>
          </a:prstGeom>
        </p:spPr>
      </p:pic>
    </p:spTree>
    <p:extLst>
      <p:ext uri="{BB962C8B-B14F-4D97-AF65-F5344CB8AC3E}">
        <p14:creationId xmlns:p14="http://schemas.microsoft.com/office/powerpoint/2010/main" val="79398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9C35-ED67-3C79-EBE3-142029693C72}"/>
              </a:ext>
            </a:extLst>
          </p:cNvPr>
          <p:cNvSpPr>
            <a:spLocks noGrp="1"/>
          </p:cNvSpPr>
          <p:nvPr>
            <p:ph type="title"/>
          </p:nvPr>
        </p:nvSpPr>
        <p:spPr>
          <a:xfrm>
            <a:off x="7229478" y="1016955"/>
            <a:ext cx="4429122" cy="1328932"/>
          </a:xfrm>
        </p:spPr>
        <p:txBody>
          <a:bodyPr anchor="b">
            <a:normAutofit/>
          </a:bodyPr>
          <a:lstStyle/>
          <a:p>
            <a:r>
              <a:rPr lang="en-US" sz="3100" dirty="0"/>
              <a:t>Houghton’s Housing market is dynamic</a:t>
            </a:r>
          </a:p>
        </p:txBody>
      </p:sp>
      <p:pic>
        <p:nvPicPr>
          <p:cNvPr id="5" name="Content Placeholder 4" descr="House with solid fill">
            <a:extLst>
              <a:ext uri="{FF2B5EF4-FFF2-40B4-BE49-F238E27FC236}">
                <a16:creationId xmlns:a16="http://schemas.microsoft.com/office/drawing/2014/main" id="{02B46587-22C1-4EF3-8E1E-D43E06DC294F}"/>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l="2667" r="2667"/>
          <a:stretch/>
        </p:blipFill>
        <p:spPr>
          <a:xfrm>
            <a:off x="20" y="16383"/>
            <a:ext cx="6492220" cy="6858000"/>
          </a:xfrm>
        </p:spPr>
      </p:pic>
      <p:sp>
        <p:nvSpPr>
          <p:cNvPr id="4" name="Content Placeholder 3">
            <a:extLst>
              <a:ext uri="{FF2B5EF4-FFF2-40B4-BE49-F238E27FC236}">
                <a16:creationId xmlns:a16="http://schemas.microsoft.com/office/drawing/2014/main" id="{7430F1CB-6AF5-FCF9-5C31-15AD9733EAB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9478" y="2495233"/>
            <a:ext cx="4429121" cy="3727767"/>
          </a:xfrm>
        </p:spPr>
        <p:txBody>
          <a:bodyPr>
            <a:normAutofit fontScale="77500" lnSpcReduction="20000"/>
          </a:bodyPr>
          <a:lstStyle/>
          <a:p>
            <a:pPr marL="0" indent="0">
              <a:spcBef>
                <a:spcPts val="2500"/>
              </a:spcBef>
              <a:buFont typeface="Arial" panose="020B0604020202020204" pitchFamily="34" charset="0"/>
              <a:buNone/>
            </a:pPr>
            <a:r>
              <a:rPr lang="en-US" b="1" dirty="0"/>
              <a:t>Market is still strong</a:t>
            </a:r>
          </a:p>
          <a:p>
            <a:pPr marL="0" indent="0">
              <a:spcBef>
                <a:spcPts val="2500"/>
              </a:spcBef>
              <a:buFont typeface="Arial" panose="020B0604020202020204" pitchFamily="34" charset="0"/>
              <a:buNone/>
            </a:pPr>
            <a:r>
              <a:rPr lang="en-US" b="1" dirty="0"/>
              <a:t>Values continue to increase</a:t>
            </a:r>
          </a:p>
          <a:p>
            <a:pPr marL="0" indent="0">
              <a:spcBef>
                <a:spcPts val="2500"/>
              </a:spcBef>
              <a:buFont typeface="Arial" panose="020B0604020202020204" pitchFamily="34" charset="0"/>
              <a:buNone/>
            </a:pPr>
            <a:r>
              <a:rPr lang="en-US" b="1" dirty="0"/>
              <a:t>Sales over $1M is now not uncommon for new home</a:t>
            </a:r>
          </a:p>
          <a:p>
            <a:pPr marL="0" indent="0">
              <a:spcBef>
                <a:spcPts val="2500"/>
              </a:spcBef>
              <a:buFont typeface="Arial" panose="020B0604020202020204" pitchFamily="34" charset="0"/>
              <a:buNone/>
            </a:pPr>
            <a:r>
              <a:rPr lang="en-US" b="1" dirty="0"/>
              <a:t>About 6 actively for sale in town now</a:t>
            </a:r>
          </a:p>
          <a:p>
            <a:pPr marL="0" indent="0">
              <a:spcBef>
                <a:spcPts val="2500"/>
              </a:spcBef>
              <a:buFont typeface="Arial" panose="020B0604020202020204" pitchFamily="34" charset="0"/>
              <a:buNone/>
            </a:pPr>
            <a:r>
              <a:rPr lang="en-US" b="1" dirty="0"/>
              <a:t>Stock is affected by student rentals</a:t>
            </a:r>
          </a:p>
          <a:p>
            <a:pPr marL="0" indent="0">
              <a:spcBef>
                <a:spcPts val="2500"/>
              </a:spcBef>
              <a:buFont typeface="Arial" panose="020B0604020202020204" pitchFamily="34" charset="0"/>
              <a:buNone/>
            </a:pPr>
            <a:r>
              <a:rPr lang="en-US" b="1" dirty="0"/>
              <a:t>New construction is expensive</a:t>
            </a:r>
          </a:p>
          <a:p>
            <a:pPr marL="0" indent="0">
              <a:spcBef>
                <a:spcPts val="2500"/>
              </a:spcBef>
              <a:buFont typeface="Arial" panose="020B0604020202020204" pitchFamily="34" charset="0"/>
              <a:buNone/>
            </a:pPr>
            <a:r>
              <a:rPr lang="en-US" b="1" dirty="0"/>
              <a:t>About 6 new homes under construction</a:t>
            </a:r>
          </a:p>
          <a:p>
            <a:pPr marL="0" indent="0">
              <a:spcBef>
                <a:spcPts val="2500"/>
              </a:spcBef>
              <a:buFont typeface="Arial" panose="020B0604020202020204" pitchFamily="34" charset="0"/>
              <a:buNone/>
            </a:pPr>
            <a:r>
              <a:rPr lang="en-US" b="1" dirty="0"/>
              <a:t>The “affordable home” base price keeps increasing</a:t>
            </a:r>
          </a:p>
          <a:p>
            <a:pPr marL="0" indent="0">
              <a:spcBef>
                <a:spcPts val="2500"/>
              </a:spcBef>
              <a:buFont typeface="Arial" panose="020B0604020202020204" pitchFamily="34" charset="0"/>
              <a:buNone/>
            </a:pPr>
            <a:r>
              <a:rPr lang="en-US" b="1" dirty="0"/>
              <a:t>Housing Authority still looking at projects</a:t>
            </a:r>
          </a:p>
        </p:txBody>
      </p:sp>
    </p:spTree>
    <p:extLst>
      <p:ext uri="{BB962C8B-B14F-4D97-AF65-F5344CB8AC3E}">
        <p14:creationId xmlns:p14="http://schemas.microsoft.com/office/powerpoint/2010/main" val="2533513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FC39-E4B7-8E3D-291D-29FDC5F227BB}"/>
              </a:ext>
            </a:extLst>
          </p:cNvPr>
          <p:cNvSpPr>
            <a:spLocks noGrp="1"/>
          </p:cNvSpPr>
          <p:nvPr>
            <p:ph type="title"/>
          </p:nvPr>
        </p:nvSpPr>
        <p:spPr>
          <a:xfrm>
            <a:off x="5397910" y="855406"/>
            <a:ext cx="6408174" cy="917662"/>
          </a:xfrm>
        </p:spPr>
        <p:txBody>
          <a:bodyPr anchor="t">
            <a:normAutofit/>
          </a:bodyPr>
          <a:lstStyle/>
          <a:p>
            <a:r>
              <a:rPr lang="en-US" sz="2500" dirty="0"/>
              <a:t>Rental market is in flux now</a:t>
            </a:r>
          </a:p>
        </p:txBody>
      </p:sp>
      <p:sp>
        <p:nvSpPr>
          <p:cNvPr id="4" name="Content Placeholder 3">
            <a:extLst>
              <a:ext uri="{FF2B5EF4-FFF2-40B4-BE49-F238E27FC236}">
                <a16:creationId xmlns:a16="http://schemas.microsoft.com/office/drawing/2014/main" id="{40FBBC96-5F82-AD06-7806-1DC5C23F9AC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97910" y="1445342"/>
            <a:ext cx="6260690" cy="4777657"/>
          </a:xfrm>
        </p:spPr>
        <p:txBody>
          <a:bodyPr>
            <a:normAutofit fontScale="92500" lnSpcReduction="20000"/>
          </a:bodyPr>
          <a:lstStyle/>
          <a:p>
            <a:pPr marL="0" indent="0">
              <a:spcBef>
                <a:spcPts val="2500"/>
              </a:spcBef>
              <a:buNone/>
            </a:pPr>
            <a:r>
              <a:rPr lang="en-US" b="1" dirty="0"/>
              <a:t>Approximately 20% of the single family housing stock is a student rental </a:t>
            </a:r>
          </a:p>
          <a:p>
            <a:pPr marL="0" indent="0">
              <a:spcBef>
                <a:spcPts val="2500"/>
              </a:spcBef>
              <a:buNone/>
            </a:pPr>
            <a:r>
              <a:rPr lang="en-US" b="1" dirty="0"/>
              <a:t>New East Hall added about 20% to MTU’s on-campus housing stock</a:t>
            </a:r>
          </a:p>
          <a:p>
            <a:pPr marL="0" indent="0">
              <a:spcBef>
                <a:spcPts val="2500"/>
              </a:spcBef>
              <a:buNone/>
            </a:pPr>
            <a:r>
              <a:rPr lang="en-US" b="1" dirty="0"/>
              <a:t>2024 Elements building opened</a:t>
            </a:r>
          </a:p>
          <a:p>
            <a:pPr marL="0" indent="0">
              <a:spcBef>
                <a:spcPts val="2500"/>
              </a:spcBef>
              <a:buNone/>
            </a:pPr>
            <a:r>
              <a:rPr lang="en-US" b="1" dirty="0"/>
              <a:t>2024 Finlandia closure created additional supply</a:t>
            </a:r>
          </a:p>
          <a:p>
            <a:pPr marL="0" indent="0">
              <a:spcBef>
                <a:spcPts val="2500"/>
              </a:spcBef>
              <a:buNone/>
            </a:pPr>
            <a:r>
              <a:rPr lang="en-US" b="1" dirty="0"/>
              <a:t>Many owners report rental properties at lower occupancy than ever before</a:t>
            </a:r>
          </a:p>
          <a:p>
            <a:pPr marL="0" indent="0">
              <a:spcBef>
                <a:spcPts val="2500"/>
              </a:spcBef>
              <a:buNone/>
            </a:pPr>
            <a:r>
              <a:rPr lang="en-US" b="1" dirty="0"/>
              <a:t>Most “student rentals” are purpose-built or modified for the student market</a:t>
            </a:r>
          </a:p>
          <a:p>
            <a:pPr marL="0" indent="0">
              <a:spcBef>
                <a:spcPts val="2500"/>
              </a:spcBef>
              <a:buNone/>
            </a:pPr>
            <a:r>
              <a:rPr lang="en-US" b="1" dirty="0"/>
              <a:t>Owners are reducing lease rates to compensate</a:t>
            </a:r>
          </a:p>
          <a:p>
            <a:pPr marL="0" indent="0">
              <a:spcBef>
                <a:spcPts val="2500"/>
              </a:spcBef>
              <a:buNone/>
            </a:pPr>
            <a:r>
              <a:rPr lang="en-US" b="1" dirty="0"/>
              <a:t>Actual number of students physically here is unclear</a:t>
            </a:r>
          </a:p>
          <a:p>
            <a:pPr marL="0" indent="0">
              <a:spcBef>
                <a:spcPts val="2500"/>
              </a:spcBef>
              <a:buNone/>
            </a:pPr>
            <a:r>
              <a:rPr lang="en-US" b="1" dirty="0"/>
              <a:t>This will take some time to work itself out – proximity will mean properties in Houghton will fill up as market settles</a:t>
            </a:r>
          </a:p>
          <a:p>
            <a:pPr marL="0" indent="0">
              <a:spcBef>
                <a:spcPts val="2500"/>
              </a:spcBef>
              <a:buNone/>
            </a:pPr>
            <a:r>
              <a:rPr lang="en-US" b="1" dirty="0"/>
              <a:t>Eventually will mean some stock will be open and rented by larger market as prices drop</a:t>
            </a:r>
          </a:p>
          <a:p>
            <a:pPr marL="0" indent="0">
              <a:spcBef>
                <a:spcPts val="2500"/>
              </a:spcBef>
              <a:buNone/>
            </a:pPr>
            <a:endParaRPr lang="en-US" b="1" dirty="0"/>
          </a:p>
        </p:txBody>
      </p:sp>
      <p:pic>
        <p:nvPicPr>
          <p:cNvPr id="8" name="Graphic 7" descr="Supply And Demand with solid fill">
            <a:extLst>
              <a:ext uri="{FF2B5EF4-FFF2-40B4-BE49-F238E27FC236}">
                <a16:creationId xmlns:a16="http://schemas.microsoft.com/office/drawing/2014/main" id="{B0593D1B-5085-D023-3B25-E1F64D80F0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400" y="1535470"/>
            <a:ext cx="4655574" cy="4655574"/>
          </a:xfrm>
          <a:prstGeom prst="rect">
            <a:avLst/>
          </a:prstGeom>
        </p:spPr>
      </p:pic>
    </p:spTree>
    <p:extLst>
      <p:ext uri="{BB962C8B-B14F-4D97-AF65-F5344CB8AC3E}">
        <p14:creationId xmlns:p14="http://schemas.microsoft.com/office/powerpoint/2010/main" val="1419141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A8C3-3975-3FC0-D374-E6649225581C}"/>
              </a:ext>
            </a:extLst>
          </p:cNvPr>
          <p:cNvSpPr>
            <a:spLocks noGrp="1"/>
          </p:cNvSpPr>
          <p:nvPr>
            <p:ph type="ctrTitle"/>
          </p:nvPr>
        </p:nvSpPr>
        <p:spPr>
          <a:xfrm>
            <a:off x="533399" y="1143000"/>
            <a:ext cx="10400071" cy="5271008"/>
          </a:xfrm>
        </p:spPr>
        <p:txBody>
          <a:bodyPr anchor="b">
            <a:normAutofit/>
          </a:bodyPr>
          <a:lstStyle/>
          <a:p>
            <a:r>
              <a:rPr lang="en-US" dirty="0"/>
              <a:t>the City’s Tax Base</a:t>
            </a:r>
          </a:p>
        </p:txBody>
      </p:sp>
    </p:spTree>
    <p:extLst>
      <p:ext uri="{BB962C8B-B14F-4D97-AF65-F5344CB8AC3E}">
        <p14:creationId xmlns:p14="http://schemas.microsoft.com/office/powerpoint/2010/main" val="1312507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E763-AF78-3700-7D42-FB3A99879B9D}"/>
              </a:ext>
            </a:extLst>
          </p:cNvPr>
          <p:cNvSpPr>
            <a:spLocks noGrp="1"/>
          </p:cNvSpPr>
          <p:nvPr>
            <p:ph type="title"/>
          </p:nvPr>
        </p:nvSpPr>
        <p:spPr>
          <a:xfrm>
            <a:off x="7229478" y="1016955"/>
            <a:ext cx="4429122" cy="1328932"/>
          </a:xfrm>
        </p:spPr>
        <p:txBody>
          <a:bodyPr anchor="b">
            <a:normAutofit/>
          </a:bodyPr>
          <a:lstStyle/>
          <a:p>
            <a:r>
              <a:rPr lang="en-US" sz="3300"/>
              <a:t>Recent Trends in Property Values and Assessments</a:t>
            </a:r>
          </a:p>
        </p:txBody>
      </p:sp>
      <p:sp>
        <p:nvSpPr>
          <p:cNvPr id="4" name="Content Placeholder 3">
            <a:extLst>
              <a:ext uri="{FF2B5EF4-FFF2-40B4-BE49-F238E27FC236}">
                <a16:creationId xmlns:a16="http://schemas.microsoft.com/office/drawing/2014/main" id="{7E7D5BAA-1752-7981-1F69-B9FC41F14EC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9478" y="2495233"/>
            <a:ext cx="4429121" cy="3727767"/>
          </a:xfrm>
        </p:spPr>
        <p:txBody>
          <a:bodyPr>
            <a:normAutofit/>
          </a:bodyPr>
          <a:lstStyle/>
          <a:p>
            <a:pPr marL="0" lvl="1" indent="0">
              <a:buFont typeface="Arial" panose="020B0604020202020204" pitchFamily="34" charset="0"/>
              <a:buNone/>
            </a:pPr>
            <a:r>
              <a:rPr b="1" dirty="0"/>
              <a:t>Property </a:t>
            </a:r>
            <a:r>
              <a:rPr lang="en-US" b="1" dirty="0"/>
              <a:t>values</a:t>
            </a:r>
            <a:r>
              <a:rPr b="1" dirty="0"/>
              <a:t> in Houghton </a:t>
            </a:r>
            <a:r>
              <a:rPr lang="en-US" b="1" dirty="0"/>
              <a:t>continue to grow</a:t>
            </a:r>
          </a:p>
          <a:p>
            <a:pPr marL="0" indent="0">
              <a:spcBef>
                <a:spcPts val="2500"/>
              </a:spcBef>
              <a:buFont typeface="Arial" panose="020B0604020202020204" pitchFamily="34" charset="0"/>
              <a:buNone/>
            </a:pPr>
            <a:r>
              <a:rPr lang="en-US" b="1" dirty="0"/>
              <a:t>Average Residential Property taxable value still growing, but limited by law</a:t>
            </a:r>
          </a:p>
          <a:p>
            <a:pPr marL="0" indent="0">
              <a:spcBef>
                <a:spcPts val="2500"/>
              </a:spcBef>
              <a:buFont typeface="Arial" panose="020B0604020202020204" pitchFamily="34" charset="0"/>
              <a:buNone/>
            </a:pPr>
            <a:r>
              <a:rPr lang="en-US" b="1" dirty="0"/>
              <a:t>Average Commercial Property taxable value (TIFA) is $378,000</a:t>
            </a:r>
            <a:endParaRPr lang="en-US" dirty="0"/>
          </a:p>
          <a:p>
            <a:pPr marL="0" indent="0">
              <a:spcBef>
                <a:spcPts val="2500"/>
              </a:spcBef>
              <a:buFont typeface="Arial" panose="020B0604020202020204" pitchFamily="34" charset="0"/>
              <a:buNone/>
            </a:pPr>
            <a:r>
              <a:rPr lang="en-US" b="1" dirty="0"/>
              <a:t>New construction continues</a:t>
            </a:r>
          </a:p>
          <a:p>
            <a:pPr marL="0" indent="0">
              <a:spcBef>
                <a:spcPts val="2500"/>
              </a:spcBef>
              <a:buFont typeface="Arial" panose="020B0604020202020204" pitchFamily="34" charset="0"/>
              <a:buNone/>
            </a:pPr>
            <a:r>
              <a:rPr lang="en-US" b="1" dirty="0"/>
              <a:t>Sales lead to uncapping of taxable values</a:t>
            </a:r>
          </a:p>
          <a:p>
            <a:pPr marL="0" indent="0">
              <a:spcBef>
                <a:spcPts val="2500"/>
              </a:spcBef>
              <a:buFont typeface="Arial" panose="020B0604020202020204" pitchFamily="34" charset="0"/>
              <a:buNone/>
            </a:pPr>
            <a:r>
              <a:rPr lang="en-US" b="1" dirty="0"/>
              <a:t>Good Assessor is key (perfect audit last year)</a:t>
            </a:r>
            <a:endParaRPr lang="en-US" dirty="0"/>
          </a:p>
        </p:txBody>
      </p:sp>
      <p:graphicFrame>
        <p:nvGraphicFramePr>
          <p:cNvPr id="8" name="Chart 7">
            <a:extLst>
              <a:ext uri="{FF2B5EF4-FFF2-40B4-BE49-F238E27FC236}">
                <a16:creationId xmlns:a16="http://schemas.microsoft.com/office/drawing/2014/main" id="{E07F4803-E528-FA79-61DA-716C6723B5CD}"/>
              </a:ext>
            </a:extLst>
          </p:cNvPr>
          <p:cNvGraphicFramePr>
            <a:graphicFrameLocks/>
          </p:cNvGraphicFramePr>
          <p:nvPr>
            <p:extLst>
              <p:ext uri="{D42A27DB-BD31-4B8C-83A1-F6EECF244321}">
                <p14:modId xmlns:p14="http://schemas.microsoft.com/office/powerpoint/2010/main" val="740916415"/>
              </p:ext>
            </p:extLst>
          </p:nvPr>
        </p:nvGraphicFramePr>
        <p:xfrm>
          <a:off x="717753" y="3637935"/>
          <a:ext cx="4965291" cy="31048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79DEB9B-73A5-0238-99B3-B7B4B97A126E}"/>
              </a:ext>
            </a:extLst>
          </p:cNvPr>
          <p:cNvGraphicFramePr>
            <a:graphicFrameLocks/>
          </p:cNvGraphicFramePr>
          <p:nvPr>
            <p:extLst>
              <p:ext uri="{D42A27DB-BD31-4B8C-83A1-F6EECF244321}">
                <p14:modId xmlns:p14="http://schemas.microsoft.com/office/powerpoint/2010/main" val="519520034"/>
              </p:ext>
            </p:extLst>
          </p:nvPr>
        </p:nvGraphicFramePr>
        <p:xfrm>
          <a:off x="879987" y="324109"/>
          <a:ext cx="4803058" cy="31048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0101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882D-90EC-040A-51D8-33EEDBF6C504}"/>
              </a:ext>
            </a:extLst>
          </p:cNvPr>
          <p:cNvSpPr>
            <a:spLocks noGrp="1"/>
          </p:cNvSpPr>
          <p:nvPr>
            <p:ph type="title"/>
          </p:nvPr>
        </p:nvSpPr>
        <p:spPr>
          <a:xfrm>
            <a:off x="8524568" y="855406"/>
            <a:ext cx="3134032" cy="1490481"/>
          </a:xfrm>
        </p:spPr>
        <p:txBody>
          <a:bodyPr anchor="b">
            <a:normAutofit/>
          </a:bodyPr>
          <a:lstStyle/>
          <a:p>
            <a:r>
              <a:rPr lang="en-US" sz="3300" dirty="0"/>
              <a:t>TIFA &amp; DDA</a:t>
            </a:r>
            <a:br>
              <a:rPr lang="en-US" sz="3300" dirty="0"/>
            </a:br>
            <a:endParaRPr lang="en-US" sz="3300" dirty="0"/>
          </a:p>
        </p:txBody>
      </p:sp>
      <p:sp>
        <p:nvSpPr>
          <p:cNvPr id="4" name="Content Placeholder 3">
            <a:extLst>
              <a:ext uri="{FF2B5EF4-FFF2-40B4-BE49-F238E27FC236}">
                <a16:creationId xmlns:a16="http://schemas.microsoft.com/office/drawing/2014/main" id="{69A997F7-0BB9-CD3A-9E9C-7D834F5C453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524568" y="1986117"/>
            <a:ext cx="3134031" cy="4236884"/>
          </a:xfrm>
        </p:spPr>
        <p:txBody>
          <a:bodyPr>
            <a:normAutofit/>
          </a:bodyPr>
          <a:lstStyle/>
          <a:p>
            <a:pPr marL="0" indent="0">
              <a:spcBef>
                <a:spcPts val="2500"/>
              </a:spcBef>
              <a:buFont typeface="Arial" panose="020B0604020202020204" pitchFamily="34" charset="0"/>
              <a:buNone/>
            </a:pPr>
            <a:r>
              <a:rPr lang="en-US" b="1" dirty="0"/>
              <a:t>DDA value increased post-covid</a:t>
            </a:r>
          </a:p>
          <a:p>
            <a:pPr marL="0" indent="0">
              <a:spcBef>
                <a:spcPts val="2500"/>
              </a:spcBef>
              <a:buFont typeface="Arial" panose="020B0604020202020204" pitchFamily="34" charset="0"/>
              <a:buNone/>
            </a:pPr>
            <a:r>
              <a:rPr lang="en-US" b="1" dirty="0"/>
              <a:t>TIFA value continues to increase</a:t>
            </a:r>
            <a:endParaRPr lang="en-US" dirty="0"/>
          </a:p>
          <a:p>
            <a:pPr marL="0" indent="0">
              <a:spcBef>
                <a:spcPts val="2500"/>
              </a:spcBef>
              <a:buFont typeface="Arial" panose="020B0604020202020204" pitchFamily="34" charset="0"/>
              <a:buNone/>
            </a:pPr>
            <a:r>
              <a:rPr lang="en-US" b="1" dirty="0"/>
              <a:t>Both geographic areas require taxes collected to be spent within these areas – and on projects/services that are part of their published plans</a:t>
            </a:r>
            <a:endParaRPr lang="en-US" dirty="0"/>
          </a:p>
        </p:txBody>
      </p:sp>
      <p:graphicFrame>
        <p:nvGraphicFramePr>
          <p:cNvPr id="7" name="Chart 6">
            <a:extLst>
              <a:ext uri="{FF2B5EF4-FFF2-40B4-BE49-F238E27FC236}">
                <a16:creationId xmlns:a16="http://schemas.microsoft.com/office/drawing/2014/main" id="{5D5527BD-3527-4122-9F43-5B1F3110111C}"/>
              </a:ext>
            </a:extLst>
          </p:cNvPr>
          <p:cNvGraphicFramePr>
            <a:graphicFrameLocks/>
          </p:cNvGraphicFramePr>
          <p:nvPr>
            <p:extLst>
              <p:ext uri="{D42A27DB-BD31-4B8C-83A1-F6EECF244321}">
                <p14:modId xmlns:p14="http://schemas.microsoft.com/office/powerpoint/2010/main" val="3159425653"/>
              </p:ext>
            </p:extLst>
          </p:nvPr>
        </p:nvGraphicFramePr>
        <p:xfrm>
          <a:off x="84019" y="1353387"/>
          <a:ext cx="7555646" cy="4151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1006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81FE-5D8C-7002-D692-C1EA52259048}"/>
              </a:ext>
            </a:extLst>
          </p:cNvPr>
          <p:cNvSpPr>
            <a:spLocks noGrp="1"/>
          </p:cNvSpPr>
          <p:nvPr>
            <p:ph type="ctrTitle"/>
          </p:nvPr>
        </p:nvSpPr>
        <p:spPr>
          <a:xfrm>
            <a:off x="533400" y="1143000"/>
            <a:ext cx="8576636" cy="5271008"/>
          </a:xfrm>
        </p:spPr>
        <p:txBody>
          <a:bodyPr anchor="b">
            <a:normAutofit/>
          </a:bodyPr>
          <a:lstStyle/>
          <a:p>
            <a:r>
              <a:rPr lang="en-US" dirty="0"/>
              <a:t>Downtown and commercial</a:t>
            </a:r>
          </a:p>
        </p:txBody>
      </p:sp>
    </p:spTree>
    <p:extLst>
      <p:ext uri="{BB962C8B-B14F-4D97-AF65-F5344CB8AC3E}">
        <p14:creationId xmlns:p14="http://schemas.microsoft.com/office/powerpoint/2010/main" val="711870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34CB-4E29-37CB-A99B-4A22025BB4AE}"/>
              </a:ext>
            </a:extLst>
          </p:cNvPr>
          <p:cNvSpPr>
            <a:spLocks noGrp="1"/>
          </p:cNvSpPr>
          <p:nvPr>
            <p:ph type="title"/>
          </p:nvPr>
        </p:nvSpPr>
        <p:spPr>
          <a:xfrm>
            <a:off x="7229477" y="633497"/>
            <a:ext cx="4429122" cy="605368"/>
          </a:xfrm>
        </p:spPr>
        <p:txBody>
          <a:bodyPr anchor="b">
            <a:normAutofit/>
          </a:bodyPr>
          <a:lstStyle/>
          <a:p>
            <a:r>
              <a:rPr lang="en-US" sz="3300" dirty="0"/>
              <a:t>Downtown</a:t>
            </a:r>
          </a:p>
        </p:txBody>
      </p:sp>
      <p:pic>
        <p:nvPicPr>
          <p:cNvPr id="5" name="Content Placeholder 4" descr="Store with solid fill">
            <a:extLst>
              <a:ext uri="{FF2B5EF4-FFF2-40B4-BE49-F238E27FC236}">
                <a16:creationId xmlns:a16="http://schemas.microsoft.com/office/drawing/2014/main" id="{F1E8AA4D-86F0-41D3-BE99-119823C40C7A}"/>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l="2667" r="2667"/>
          <a:stretch/>
        </p:blipFill>
        <p:spPr>
          <a:xfrm>
            <a:off x="20" y="16383"/>
            <a:ext cx="6492220" cy="6858000"/>
          </a:xfrm>
        </p:spPr>
      </p:pic>
      <p:sp>
        <p:nvSpPr>
          <p:cNvPr id="4" name="Content Placeholder 3">
            <a:extLst>
              <a:ext uri="{FF2B5EF4-FFF2-40B4-BE49-F238E27FC236}">
                <a16:creationId xmlns:a16="http://schemas.microsoft.com/office/drawing/2014/main" id="{AF5D3CD0-A4AA-75B2-0971-A4DE1A65321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9478" y="1238866"/>
            <a:ext cx="4429121" cy="5525728"/>
          </a:xfrm>
        </p:spPr>
        <p:txBody>
          <a:bodyPr>
            <a:normAutofit/>
          </a:bodyPr>
          <a:lstStyle/>
          <a:p>
            <a:pPr marL="0" indent="0">
              <a:spcBef>
                <a:spcPts val="2500"/>
              </a:spcBef>
              <a:buFont typeface="Arial" panose="020B0604020202020204" pitchFamily="34" charset="0"/>
              <a:buNone/>
            </a:pPr>
            <a:r>
              <a:rPr lang="en-US" dirty="0"/>
              <a:t>Natural ebb and flow in occupancy</a:t>
            </a:r>
          </a:p>
          <a:p>
            <a:pPr marL="0" indent="0">
              <a:spcBef>
                <a:spcPts val="2500"/>
              </a:spcBef>
              <a:buNone/>
            </a:pPr>
            <a:r>
              <a:rPr lang="en-US" dirty="0"/>
              <a:t>Most unoccupied spaces have a story behind them</a:t>
            </a:r>
          </a:p>
          <a:p>
            <a:pPr lvl="1">
              <a:spcBef>
                <a:spcPts val="2500"/>
              </a:spcBef>
            </a:pPr>
            <a:r>
              <a:rPr lang="en-US" dirty="0"/>
              <a:t>Legal issues</a:t>
            </a:r>
          </a:p>
          <a:p>
            <a:pPr lvl="1">
              <a:spcBef>
                <a:spcPts val="2500"/>
              </a:spcBef>
            </a:pPr>
            <a:r>
              <a:rPr lang="en-US" dirty="0"/>
              <a:t>Bootstrap owners</a:t>
            </a:r>
          </a:p>
          <a:p>
            <a:pPr lvl="1">
              <a:spcBef>
                <a:spcPts val="2500"/>
              </a:spcBef>
            </a:pPr>
            <a:r>
              <a:rPr lang="en-US" dirty="0"/>
              <a:t>Absentee/Satisfied owners</a:t>
            </a:r>
          </a:p>
          <a:p>
            <a:pPr lvl="1">
              <a:spcBef>
                <a:spcPts val="2500"/>
              </a:spcBef>
            </a:pPr>
            <a:r>
              <a:rPr lang="en-US" dirty="0"/>
              <a:t>Something is on the way, it just takes time</a:t>
            </a:r>
          </a:p>
          <a:p>
            <a:pPr marL="0" indent="0">
              <a:spcBef>
                <a:spcPts val="2500"/>
              </a:spcBef>
              <a:buNone/>
            </a:pPr>
            <a:r>
              <a:rPr lang="en-US" dirty="0"/>
              <a:t>Bright spots</a:t>
            </a:r>
          </a:p>
          <a:p>
            <a:pPr lvl="1">
              <a:spcBef>
                <a:spcPts val="2500"/>
              </a:spcBef>
            </a:pPr>
            <a:r>
              <a:rPr lang="en-US" dirty="0"/>
              <a:t>Rhythm</a:t>
            </a:r>
          </a:p>
          <a:p>
            <a:pPr lvl="1">
              <a:spcBef>
                <a:spcPts val="2500"/>
              </a:spcBef>
            </a:pPr>
            <a:r>
              <a:rPr lang="en-US" dirty="0"/>
              <a:t>Prickly Pine</a:t>
            </a:r>
          </a:p>
          <a:p>
            <a:pPr lvl="1">
              <a:spcBef>
                <a:spcPts val="2500"/>
              </a:spcBef>
            </a:pPr>
            <a:r>
              <a:rPr lang="en-US" dirty="0"/>
              <a:t>Keweenaw Title</a:t>
            </a:r>
          </a:p>
          <a:p>
            <a:pPr lvl="1">
              <a:spcBef>
                <a:spcPts val="2500"/>
              </a:spcBef>
            </a:pPr>
            <a:r>
              <a:rPr lang="en-US" dirty="0"/>
              <a:t>Lakeshore Drive faces more active</a:t>
            </a:r>
          </a:p>
          <a:p>
            <a:pPr lvl="1">
              <a:spcBef>
                <a:spcPts val="2500"/>
              </a:spcBef>
            </a:pPr>
            <a:endParaRPr lang="en-US" dirty="0"/>
          </a:p>
          <a:p>
            <a:pPr lvl="1">
              <a:spcBef>
                <a:spcPts val="2500"/>
              </a:spcBef>
            </a:pPr>
            <a:endParaRPr lang="en-US" dirty="0"/>
          </a:p>
          <a:p>
            <a:pPr lvl="1">
              <a:spcBef>
                <a:spcPts val="2500"/>
              </a:spcBef>
            </a:pPr>
            <a:endParaRPr lang="en-US" dirty="0"/>
          </a:p>
          <a:p>
            <a:pPr lvl="1">
              <a:spcBef>
                <a:spcPts val="2500"/>
              </a:spcBef>
            </a:pPr>
            <a:endParaRPr lang="en-US" dirty="0"/>
          </a:p>
        </p:txBody>
      </p:sp>
    </p:spTree>
    <p:extLst>
      <p:ext uri="{BB962C8B-B14F-4D97-AF65-F5344CB8AC3E}">
        <p14:creationId xmlns:p14="http://schemas.microsoft.com/office/powerpoint/2010/main" val="2397063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4BD2-522D-2319-EDA0-0B8187FE3D72}"/>
              </a:ext>
            </a:extLst>
          </p:cNvPr>
          <p:cNvSpPr>
            <a:spLocks noGrp="1"/>
          </p:cNvSpPr>
          <p:nvPr>
            <p:ph type="title"/>
          </p:nvPr>
        </p:nvSpPr>
        <p:spPr>
          <a:xfrm>
            <a:off x="4632163" y="1016955"/>
            <a:ext cx="7026437" cy="731520"/>
          </a:xfrm>
        </p:spPr>
        <p:txBody>
          <a:bodyPr anchor="t">
            <a:normAutofit/>
          </a:bodyPr>
          <a:lstStyle/>
          <a:p>
            <a:r>
              <a:rPr lang="en-US" sz="2500" dirty="0"/>
              <a:t>The future</a:t>
            </a:r>
          </a:p>
        </p:txBody>
      </p:sp>
      <p:sp>
        <p:nvSpPr>
          <p:cNvPr id="4" name="Content Placeholder 3">
            <a:extLst>
              <a:ext uri="{FF2B5EF4-FFF2-40B4-BE49-F238E27FC236}">
                <a16:creationId xmlns:a16="http://schemas.microsoft.com/office/drawing/2014/main" id="{061103D2-2564-701C-B55B-1BE7AF1A4BC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32168" y="2145668"/>
            <a:ext cx="7026432" cy="4077331"/>
          </a:xfrm>
        </p:spPr>
        <p:txBody>
          <a:bodyPr>
            <a:normAutofit/>
          </a:bodyPr>
          <a:lstStyle/>
          <a:p>
            <a:pPr marL="0" indent="0">
              <a:spcBef>
                <a:spcPts val="2500"/>
              </a:spcBef>
              <a:buNone/>
            </a:pPr>
            <a:r>
              <a:rPr lang="en-US" b="1" dirty="0"/>
              <a:t>C&amp;BDM working on bringing programming to help downtown businesses achieve more</a:t>
            </a:r>
          </a:p>
          <a:p>
            <a:pPr marL="0" indent="0">
              <a:spcBef>
                <a:spcPts val="2500"/>
              </a:spcBef>
              <a:buNone/>
            </a:pPr>
            <a:r>
              <a:rPr lang="en-US" b="1" dirty="0"/>
              <a:t>Match on Main MEDC grant program</a:t>
            </a:r>
          </a:p>
          <a:p>
            <a:pPr marL="0" indent="0">
              <a:spcBef>
                <a:spcPts val="2500"/>
              </a:spcBef>
              <a:buNone/>
            </a:pPr>
            <a:r>
              <a:rPr lang="en-US" b="1" dirty="0"/>
              <a:t>HB+CI once up and running will help germinate new small business for downtown</a:t>
            </a:r>
          </a:p>
          <a:p>
            <a:pPr marL="0" indent="0">
              <a:spcBef>
                <a:spcPts val="2500"/>
              </a:spcBef>
              <a:buNone/>
            </a:pPr>
            <a:r>
              <a:rPr lang="en-US" b="1" dirty="0"/>
              <a:t>May be time to revisit SWOT on Downtown Houghton – branding comments did yield a few things</a:t>
            </a:r>
          </a:p>
          <a:p>
            <a:pPr marL="0" indent="0">
              <a:spcBef>
                <a:spcPts val="2500"/>
              </a:spcBef>
              <a:buNone/>
            </a:pPr>
            <a:r>
              <a:rPr lang="en-US" b="1" dirty="0"/>
              <a:t>No, Meijer does not plan on a Houghton store in the foreseeable future</a:t>
            </a:r>
          </a:p>
        </p:txBody>
      </p:sp>
      <p:pic>
        <p:nvPicPr>
          <p:cNvPr id="14" name="Graphic 13" descr="Telescope with solid fill">
            <a:extLst>
              <a:ext uri="{FF2B5EF4-FFF2-40B4-BE49-F238E27FC236}">
                <a16:creationId xmlns:a16="http://schemas.microsoft.com/office/drawing/2014/main" id="{24A05095-0EDD-E52E-6E37-7D388BBAE5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1225" y="1580536"/>
            <a:ext cx="4075471" cy="4075471"/>
          </a:xfrm>
          <a:prstGeom prst="rect">
            <a:avLst/>
          </a:prstGeom>
        </p:spPr>
      </p:pic>
    </p:spTree>
    <p:extLst>
      <p:ext uri="{BB962C8B-B14F-4D97-AF65-F5344CB8AC3E}">
        <p14:creationId xmlns:p14="http://schemas.microsoft.com/office/powerpoint/2010/main" val="2868275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A98CF-895D-2A58-F234-627802130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463E3-5465-EA70-F5E5-4618A5D420D3}"/>
              </a:ext>
            </a:extLst>
          </p:cNvPr>
          <p:cNvSpPr>
            <a:spLocks noGrp="1"/>
          </p:cNvSpPr>
          <p:nvPr>
            <p:ph type="ctrTitle"/>
          </p:nvPr>
        </p:nvSpPr>
        <p:spPr>
          <a:xfrm>
            <a:off x="533400" y="1143000"/>
            <a:ext cx="8576636" cy="5271008"/>
          </a:xfrm>
        </p:spPr>
        <p:txBody>
          <a:bodyPr anchor="b">
            <a:normAutofit/>
          </a:bodyPr>
          <a:lstStyle/>
          <a:p>
            <a:r>
              <a:rPr lang="en-US" dirty="0"/>
              <a:t>Last slide…</a:t>
            </a:r>
          </a:p>
        </p:txBody>
      </p:sp>
    </p:spTree>
    <p:extLst>
      <p:ext uri="{BB962C8B-B14F-4D97-AF65-F5344CB8AC3E}">
        <p14:creationId xmlns:p14="http://schemas.microsoft.com/office/powerpoint/2010/main" val="29295776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04BD-4609-1462-84F0-185249F6D49A}"/>
              </a:ext>
            </a:extLst>
          </p:cNvPr>
          <p:cNvSpPr>
            <a:spLocks noGrp="1"/>
          </p:cNvSpPr>
          <p:nvPr>
            <p:ph type="title"/>
          </p:nvPr>
        </p:nvSpPr>
        <p:spPr/>
        <p:txBody>
          <a:bodyPr/>
          <a:lstStyle/>
          <a:p>
            <a:r>
              <a:rPr lang="en-US" dirty="0"/>
              <a:t>We are in a good place</a:t>
            </a:r>
          </a:p>
        </p:txBody>
      </p:sp>
      <p:pic>
        <p:nvPicPr>
          <p:cNvPr id="12" name="Content Placeholder 11" descr="Firecracker with solid fill">
            <a:extLst>
              <a:ext uri="{FF2B5EF4-FFF2-40B4-BE49-F238E27FC236}">
                <a16:creationId xmlns:a16="http://schemas.microsoft.com/office/drawing/2014/main" id="{E1B96FD1-9332-87EB-30B7-342CB7852564}"/>
              </a:ext>
            </a:extLst>
          </p:cNvPr>
          <p:cNvPicPr>
            <a:picLocks noGrp="1" noChangeAspect="1"/>
          </p:cNvPicPr>
          <p:nvPr>
            <p:ph sz="quarter" idx="14"/>
          </p:nvPr>
        </p:nvPicPr>
        <p:blipFill>
          <a:blip r:embed="rId2">
            <a:extLst>
              <a:ext uri="{96DAC541-7B7A-43D3-8B79-37D633B846F1}">
                <asvg:svgBlip xmlns:asvg="http://schemas.microsoft.com/office/drawing/2016/SVG/main" r:embed="rId3"/>
              </a:ext>
            </a:extLst>
          </a:blip>
          <a:stretch>
            <a:fillRect/>
          </a:stretch>
        </p:blipFill>
        <p:spPr>
          <a:xfrm>
            <a:off x="333732" y="1917290"/>
            <a:ext cx="4071120" cy="3796277"/>
          </a:xfrm>
        </p:spPr>
      </p:pic>
      <p:sp>
        <p:nvSpPr>
          <p:cNvPr id="13" name="TextBox 12">
            <a:extLst>
              <a:ext uri="{FF2B5EF4-FFF2-40B4-BE49-F238E27FC236}">
                <a16:creationId xmlns:a16="http://schemas.microsoft.com/office/drawing/2014/main" id="{F8B2E833-9986-3194-176D-E67A28566282}"/>
              </a:ext>
            </a:extLst>
          </p:cNvPr>
          <p:cNvSpPr txBox="1"/>
          <p:nvPr/>
        </p:nvSpPr>
        <p:spPr>
          <a:xfrm>
            <a:off x="4758813" y="1748475"/>
            <a:ext cx="6017342"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Our tax base is growing</a:t>
            </a:r>
          </a:p>
          <a:p>
            <a:pPr marL="285750" indent="-285750">
              <a:buFont typeface="Arial" panose="020B0604020202020204" pitchFamily="34" charset="0"/>
              <a:buChar char="•"/>
            </a:pPr>
            <a:r>
              <a:rPr lang="en-US" b="1" dirty="0"/>
              <a:t>Our finances are strong</a:t>
            </a:r>
          </a:p>
          <a:p>
            <a:pPr marL="285750" indent="-285750">
              <a:buFont typeface="Arial" panose="020B0604020202020204" pitchFamily="34" charset="0"/>
              <a:buChar char="•"/>
            </a:pPr>
            <a:r>
              <a:rPr lang="en-US" b="1" dirty="0"/>
              <a:t>Investment is happening – both private and public</a:t>
            </a:r>
          </a:p>
          <a:p>
            <a:pPr marL="285750" indent="-285750">
              <a:buFont typeface="Arial" panose="020B0604020202020204" pitchFamily="34" charset="0"/>
              <a:buChar char="•"/>
            </a:pPr>
            <a:endParaRPr lang="en-US" b="1" dirty="0"/>
          </a:p>
          <a:p>
            <a:endParaRPr lang="en-US" b="1" dirty="0"/>
          </a:p>
        </p:txBody>
      </p:sp>
      <p:sp>
        <p:nvSpPr>
          <p:cNvPr id="14" name="TextBox 13">
            <a:extLst>
              <a:ext uri="{FF2B5EF4-FFF2-40B4-BE49-F238E27FC236}">
                <a16:creationId xmlns:a16="http://schemas.microsoft.com/office/drawing/2014/main" id="{71F4AD98-7D3B-1FFD-9B11-8AF108103933}"/>
              </a:ext>
            </a:extLst>
          </p:cNvPr>
          <p:cNvSpPr txBox="1"/>
          <p:nvPr/>
        </p:nvSpPr>
        <p:spPr>
          <a:xfrm>
            <a:off x="4758813" y="3059668"/>
            <a:ext cx="6164826" cy="978729"/>
          </a:xfrm>
          <a:prstGeom prst="rect">
            <a:avLst/>
          </a:prstGeom>
          <a:noFill/>
        </p:spPr>
        <p:txBody>
          <a:bodyPr wrap="square" rtlCol="0">
            <a:spAutoFit/>
          </a:bodyPr>
          <a:lstStyle/>
          <a:p>
            <a:pPr>
              <a:lnSpc>
                <a:spcPct val="80000"/>
              </a:lnSpc>
              <a:spcBef>
                <a:spcPct val="0"/>
              </a:spcBef>
            </a:pPr>
            <a:r>
              <a:rPr lang="en-US" sz="3600" cap="all" dirty="0">
                <a:solidFill>
                  <a:schemeClr val="tx2"/>
                </a:solidFill>
                <a:latin typeface="+mj-lt"/>
                <a:ea typeface="+mj-ea"/>
                <a:cs typeface="Arial" panose="020B0604020202020204" pitchFamily="34" charset="0"/>
              </a:rPr>
              <a:t>THERE ARE STILL GOING TO BE CHALLENGES</a:t>
            </a:r>
          </a:p>
        </p:txBody>
      </p:sp>
      <p:sp>
        <p:nvSpPr>
          <p:cNvPr id="16" name="TextBox 15">
            <a:extLst>
              <a:ext uri="{FF2B5EF4-FFF2-40B4-BE49-F238E27FC236}">
                <a16:creationId xmlns:a16="http://schemas.microsoft.com/office/drawing/2014/main" id="{3CC151AF-265C-250D-1B16-EF22F643BB93}"/>
              </a:ext>
            </a:extLst>
          </p:cNvPr>
          <p:cNvSpPr txBox="1"/>
          <p:nvPr/>
        </p:nvSpPr>
        <p:spPr>
          <a:xfrm>
            <a:off x="4758812" y="4259997"/>
            <a:ext cx="6656439" cy="1477328"/>
          </a:xfrm>
          <a:prstGeom prst="rect">
            <a:avLst/>
          </a:prstGeom>
          <a:noFill/>
        </p:spPr>
        <p:txBody>
          <a:bodyPr wrap="square">
            <a:spAutoFit/>
          </a:bodyPr>
          <a:lstStyle/>
          <a:p>
            <a:pPr marL="285750" indent="-285750">
              <a:buFont typeface="Arial" panose="020B0604020202020204" pitchFamily="34" charset="0"/>
              <a:buChar char="•"/>
            </a:pPr>
            <a:r>
              <a:rPr lang="en-US" b="1" dirty="0"/>
              <a:t>State revenue sharing will decrease</a:t>
            </a:r>
          </a:p>
          <a:p>
            <a:pPr marL="285750" indent="-285750">
              <a:buFont typeface="Arial" panose="020B0604020202020204" pitchFamily="34" charset="0"/>
              <a:buChar char="•"/>
            </a:pPr>
            <a:r>
              <a:rPr lang="en-US" b="1" dirty="0"/>
              <a:t>Road funding will be more, but tied to marihuana sales</a:t>
            </a:r>
          </a:p>
          <a:p>
            <a:pPr marL="285750" indent="-285750">
              <a:buFont typeface="Arial" panose="020B0604020202020204" pitchFamily="34" charset="0"/>
              <a:buChar char="•"/>
            </a:pPr>
            <a:r>
              <a:rPr lang="en-US" b="1" dirty="0"/>
              <a:t>Speed at which new housing can get to market</a:t>
            </a:r>
          </a:p>
          <a:p>
            <a:pPr marL="285750" indent="-285750">
              <a:buFont typeface="Arial" panose="020B0604020202020204" pitchFamily="34" charset="0"/>
              <a:buChar char="•"/>
            </a:pPr>
            <a:r>
              <a:rPr lang="en-US" b="1" dirty="0"/>
              <a:t>Infrastructure is aging</a:t>
            </a:r>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103988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17CB-DF1A-32A8-BA7C-9AB0916FC6C7}"/>
              </a:ext>
            </a:extLst>
          </p:cNvPr>
          <p:cNvSpPr>
            <a:spLocks noGrp="1"/>
          </p:cNvSpPr>
          <p:nvPr>
            <p:ph type="title"/>
          </p:nvPr>
        </p:nvSpPr>
        <p:spPr>
          <a:xfrm>
            <a:off x="6538452" y="786581"/>
            <a:ext cx="5120148" cy="1559306"/>
          </a:xfrm>
        </p:spPr>
        <p:txBody>
          <a:bodyPr anchor="b">
            <a:normAutofit fontScale="90000"/>
          </a:bodyPr>
          <a:lstStyle/>
          <a:p>
            <a:r>
              <a:rPr lang="en-US" sz="3300" dirty="0"/>
              <a:t>Overall city Update and what the future may look like</a:t>
            </a:r>
          </a:p>
        </p:txBody>
      </p:sp>
      <p:pic>
        <p:nvPicPr>
          <p:cNvPr id="5" name="Content Placeholder 4" descr="City with solid fill">
            <a:extLst>
              <a:ext uri="{FF2B5EF4-FFF2-40B4-BE49-F238E27FC236}">
                <a16:creationId xmlns:a16="http://schemas.microsoft.com/office/drawing/2014/main" id="{DB176AE7-F7EA-4F59-B47A-4C140040CE43}"/>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l="2667" r="2667"/>
          <a:stretch/>
        </p:blipFill>
        <p:spPr>
          <a:xfrm>
            <a:off x="20" y="642671"/>
            <a:ext cx="5899335" cy="6231711"/>
          </a:xfrm>
        </p:spPr>
      </p:pic>
      <p:sp>
        <p:nvSpPr>
          <p:cNvPr id="4" name="Content Placeholder 3">
            <a:extLst>
              <a:ext uri="{FF2B5EF4-FFF2-40B4-BE49-F238E27FC236}">
                <a16:creationId xmlns:a16="http://schemas.microsoft.com/office/drawing/2014/main" id="{627BD97B-9FBA-37F5-1BD7-E32DE517071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9478" y="2495233"/>
            <a:ext cx="4429121" cy="3727767"/>
          </a:xfrm>
        </p:spPr>
        <p:txBody>
          <a:bodyPr>
            <a:normAutofit/>
          </a:bodyPr>
          <a:lstStyle/>
          <a:p>
            <a:pPr>
              <a:spcBef>
                <a:spcPts val="2500"/>
              </a:spcBef>
            </a:pPr>
            <a:r>
              <a:rPr lang="en-US" b="1" dirty="0"/>
              <a:t>Transitional year for administration</a:t>
            </a:r>
          </a:p>
          <a:p>
            <a:pPr>
              <a:spcBef>
                <a:spcPts val="2500"/>
              </a:spcBef>
            </a:pPr>
            <a:r>
              <a:rPr lang="en-US" b="1" dirty="0"/>
              <a:t>Events</a:t>
            </a:r>
          </a:p>
          <a:p>
            <a:pPr>
              <a:spcBef>
                <a:spcPts val="2500"/>
              </a:spcBef>
            </a:pPr>
            <a:r>
              <a:rPr lang="en-US" b="1" dirty="0"/>
              <a:t>Projects</a:t>
            </a:r>
          </a:p>
          <a:p>
            <a:pPr>
              <a:spcBef>
                <a:spcPts val="2500"/>
              </a:spcBef>
            </a:pPr>
            <a:r>
              <a:rPr lang="en-US" b="1" dirty="0"/>
              <a:t>Housing</a:t>
            </a:r>
          </a:p>
          <a:p>
            <a:pPr>
              <a:spcBef>
                <a:spcPts val="2500"/>
              </a:spcBef>
            </a:pPr>
            <a:r>
              <a:rPr lang="en-US" b="1" dirty="0"/>
              <a:t>Development and Tax Base</a:t>
            </a:r>
          </a:p>
          <a:p>
            <a:pPr>
              <a:spcBef>
                <a:spcPts val="2500"/>
              </a:spcBef>
            </a:pPr>
            <a:endParaRPr lang="en-US" b="1" dirty="0"/>
          </a:p>
          <a:p>
            <a:pPr>
              <a:spcBef>
                <a:spcPts val="2500"/>
              </a:spcBef>
            </a:pPr>
            <a:endParaRPr lang="en-US" b="1" dirty="0"/>
          </a:p>
        </p:txBody>
      </p:sp>
    </p:spTree>
    <p:extLst>
      <p:ext uri="{BB962C8B-B14F-4D97-AF65-F5344CB8AC3E}">
        <p14:creationId xmlns:p14="http://schemas.microsoft.com/office/powerpoint/2010/main" val="1513979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7CEE-DA2D-D07D-23BB-CD7C921F20CE}"/>
              </a:ext>
            </a:extLst>
          </p:cNvPr>
          <p:cNvSpPr>
            <a:spLocks noGrp="1"/>
          </p:cNvSpPr>
          <p:nvPr>
            <p:ph type="title"/>
          </p:nvPr>
        </p:nvSpPr>
        <p:spPr>
          <a:xfrm>
            <a:off x="7229478" y="1016955"/>
            <a:ext cx="4429122" cy="497213"/>
          </a:xfrm>
        </p:spPr>
        <p:txBody>
          <a:bodyPr anchor="b">
            <a:normAutofit/>
          </a:bodyPr>
          <a:lstStyle/>
          <a:p>
            <a:r>
              <a:rPr lang="en-US" sz="2800" dirty="0"/>
              <a:t>Personnel</a:t>
            </a:r>
          </a:p>
        </p:txBody>
      </p:sp>
      <p:pic>
        <p:nvPicPr>
          <p:cNvPr id="5" name="Content Placeholder 4" descr="Cycle with people with solid fill">
            <a:extLst>
              <a:ext uri="{FF2B5EF4-FFF2-40B4-BE49-F238E27FC236}">
                <a16:creationId xmlns:a16="http://schemas.microsoft.com/office/drawing/2014/main" id="{51DBDBC3-AE5C-4B19-A18C-B06B13051DD3}"/>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l="2667" r="2667"/>
          <a:stretch/>
        </p:blipFill>
        <p:spPr>
          <a:xfrm>
            <a:off x="19" y="621900"/>
            <a:ext cx="5918999" cy="6252483"/>
          </a:xfrm>
        </p:spPr>
      </p:pic>
      <p:sp>
        <p:nvSpPr>
          <p:cNvPr id="4" name="Content Placeholder 3">
            <a:extLst>
              <a:ext uri="{FF2B5EF4-FFF2-40B4-BE49-F238E27FC236}">
                <a16:creationId xmlns:a16="http://schemas.microsoft.com/office/drawing/2014/main" id="{4BD1D145-876E-CE61-3BAA-D128CAEF7E2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9478" y="1602659"/>
            <a:ext cx="4429121" cy="4620342"/>
          </a:xfrm>
        </p:spPr>
        <p:txBody>
          <a:bodyPr>
            <a:normAutofit/>
          </a:bodyPr>
          <a:lstStyle/>
          <a:p>
            <a:pPr>
              <a:spcBef>
                <a:spcPts val="2500"/>
              </a:spcBef>
            </a:pPr>
            <a:r>
              <a:rPr lang="en-US" b="1" dirty="0"/>
              <a:t>2025 saw about a 50% changeover in Administration’s personnel</a:t>
            </a:r>
          </a:p>
          <a:p>
            <a:pPr lvl="1">
              <a:spcBef>
                <a:spcPts val="2500"/>
              </a:spcBef>
            </a:pPr>
            <a:r>
              <a:rPr lang="en-US" b="1" dirty="0"/>
              <a:t>Clerk, Treasurer, their Deputies, and Water/Payroll now have new generation in place</a:t>
            </a:r>
          </a:p>
          <a:p>
            <a:pPr>
              <a:spcBef>
                <a:spcPts val="2500"/>
              </a:spcBef>
            </a:pPr>
            <a:r>
              <a:rPr lang="en-US" b="1" dirty="0"/>
              <a:t>We have a new Community and Business Development Manager </a:t>
            </a:r>
          </a:p>
          <a:p>
            <a:pPr lvl="1">
              <a:spcBef>
                <a:spcPts val="2500"/>
              </a:spcBef>
            </a:pPr>
            <a:r>
              <a:rPr lang="en-US" b="1" dirty="0"/>
              <a:t>Event management</a:t>
            </a:r>
          </a:p>
          <a:p>
            <a:pPr lvl="1">
              <a:spcBef>
                <a:spcPts val="2500"/>
              </a:spcBef>
            </a:pPr>
            <a:r>
              <a:rPr lang="en-US" b="1" dirty="0"/>
              <a:t>Business Assistance (Match on Main, etc.)</a:t>
            </a:r>
          </a:p>
          <a:p>
            <a:pPr>
              <a:spcBef>
                <a:spcPts val="2500"/>
              </a:spcBef>
            </a:pPr>
            <a:endParaRPr lang="en-US" b="1" dirty="0"/>
          </a:p>
          <a:p>
            <a:pPr>
              <a:spcBef>
                <a:spcPts val="2500"/>
              </a:spcBef>
            </a:pPr>
            <a:endParaRPr lang="en-US" dirty="0"/>
          </a:p>
        </p:txBody>
      </p:sp>
    </p:spTree>
    <p:extLst>
      <p:ext uri="{BB962C8B-B14F-4D97-AF65-F5344CB8AC3E}">
        <p14:creationId xmlns:p14="http://schemas.microsoft.com/office/powerpoint/2010/main" val="2573940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9507-69D9-9E42-FE0E-4FE75BFF123F}"/>
              </a:ext>
            </a:extLst>
          </p:cNvPr>
          <p:cNvSpPr>
            <a:spLocks noGrp="1"/>
          </p:cNvSpPr>
          <p:nvPr>
            <p:ph type="title"/>
          </p:nvPr>
        </p:nvSpPr>
        <p:spPr>
          <a:xfrm>
            <a:off x="4632164" y="1016955"/>
            <a:ext cx="7026432" cy="359561"/>
          </a:xfrm>
        </p:spPr>
        <p:txBody>
          <a:bodyPr anchor="t">
            <a:normAutofit fontScale="90000"/>
          </a:bodyPr>
          <a:lstStyle/>
          <a:p>
            <a:r>
              <a:rPr lang="en-US" sz="2500" dirty="0"/>
              <a:t>Events</a:t>
            </a:r>
          </a:p>
        </p:txBody>
      </p:sp>
      <p:pic>
        <p:nvPicPr>
          <p:cNvPr id="5" name="Content Placeholder 4" descr="Balloons with solid fill">
            <a:extLst>
              <a:ext uri="{FF2B5EF4-FFF2-40B4-BE49-F238E27FC236}">
                <a16:creationId xmlns:a16="http://schemas.microsoft.com/office/drawing/2014/main" id="{B4C0614E-28BB-426A-9564-BCF9BCA887CA}"/>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l="20851" r="20851"/>
          <a:stretch/>
        </p:blipFill>
        <p:spPr>
          <a:xfrm>
            <a:off x="20" y="1"/>
            <a:ext cx="3998113" cy="6858000"/>
          </a:xfrm>
        </p:spPr>
      </p:pic>
      <p:sp>
        <p:nvSpPr>
          <p:cNvPr id="4" name="Content Placeholder 3">
            <a:extLst>
              <a:ext uri="{FF2B5EF4-FFF2-40B4-BE49-F238E27FC236}">
                <a16:creationId xmlns:a16="http://schemas.microsoft.com/office/drawing/2014/main" id="{D9DBDDD6-D261-2201-B5B7-57CA07DEA4A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32168" y="1376516"/>
            <a:ext cx="7026432" cy="4846483"/>
          </a:xfrm>
        </p:spPr>
        <p:txBody>
          <a:bodyPr>
            <a:normAutofit/>
          </a:bodyPr>
          <a:lstStyle/>
          <a:p>
            <a:pPr marL="0" indent="0">
              <a:spcBef>
                <a:spcPts val="2500"/>
              </a:spcBef>
              <a:buFont typeface="Arial" panose="020B0604020202020204" pitchFamily="34" charset="0"/>
              <a:buNone/>
            </a:pPr>
            <a:r>
              <a:rPr lang="en-US" b="1" dirty="0"/>
              <a:t>The City is home to a lot of events, both City-run and held by others. The City provides support for many larger events of others and simply provides a venue for some. Danielle, our C&amp;BDM, is now running point on them and working with organizers. She also has been working closely with Visit Keweenaw on event planning.</a:t>
            </a:r>
          </a:p>
          <a:p>
            <a:pPr>
              <a:spcBef>
                <a:spcPts val="2500"/>
              </a:spcBef>
            </a:pPr>
            <a:r>
              <a:rPr lang="en-US" b="1" dirty="0"/>
              <a:t> May – Spring on a Wing and the return of Locavore</a:t>
            </a:r>
          </a:p>
          <a:p>
            <a:pPr>
              <a:spcBef>
                <a:spcPts val="2500"/>
              </a:spcBef>
            </a:pPr>
            <a:r>
              <a:rPr lang="en-US" b="1" dirty="0"/>
              <a:t>June – Farmers Market, </a:t>
            </a:r>
            <a:r>
              <a:rPr lang="en-US" b="1" dirty="0" err="1"/>
              <a:t>Bridgefest</a:t>
            </a:r>
            <a:r>
              <a:rPr lang="en-US" b="1" dirty="0"/>
              <a:t>, start of Good Times’ Summer Slam (12 weeks!), cruise ship stops</a:t>
            </a:r>
          </a:p>
          <a:p>
            <a:pPr>
              <a:spcBef>
                <a:spcPts val="2500"/>
              </a:spcBef>
            </a:pPr>
            <a:r>
              <a:rPr lang="en-US" b="1" dirty="0"/>
              <a:t>July – Sea Grant Fish Fry on the Pier</a:t>
            </a:r>
          </a:p>
          <a:p>
            <a:pPr>
              <a:spcBef>
                <a:spcPts val="2500"/>
              </a:spcBef>
            </a:pPr>
            <a:r>
              <a:rPr lang="en-US" b="1" dirty="0"/>
              <a:t>August – Century 21 music, Afternoon on the Town, MTU move-in, Digital Bloom Festival and Thimbleberry Festival (with VK)</a:t>
            </a:r>
          </a:p>
          <a:p>
            <a:pPr>
              <a:spcBef>
                <a:spcPts val="2500"/>
              </a:spcBef>
            </a:pPr>
            <a:r>
              <a:rPr lang="en-US" b="1" dirty="0"/>
              <a:t>September – Rotary Brewfest, Festival of Nations </a:t>
            </a:r>
          </a:p>
          <a:p>
            <a:pPr>
              <a:spcBef>
                <a:spcPts val="2500"/>
              </a:spcBef>
            </a:pPr>
            <a:r>
              <a:rPr lang="en-US" b="1" dirty="0"/>
              <a:t>October – </a:t>
            </a:r>
            <a:r>
              <a:rPr lang="en-US" b="1" dirty="0" err="1"/>
              <a:t>Plaidurday</a:t>
            </a:r>
            <a:r>
              <a:rPr lang="en-US" b="1" dirty="0"/>
              <a:t>, Treat Street, Potato Festival (Carnegie)</a:t>
            </a:r>
          </a:p>
        </p:txBody>
      </p:sp>
    </p:spTree>
    <p:extLst>
      <p:ext uri="{BB962C8B-B14F-4D97-AF65-F5344CB8AC3E}">
        <p14:creationId xmlns:p14="http://schemas.microsoft.com/office/powerpoint/2010/main" val="4008094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00C5-8C34-2D3C-4BFA-FD388555EF92}"/>
              </a:ext>
            </a:extLst>
          </p:cNvPr>
          <p:cNvSpPr>
            <a:spLocks noGrp="1"/>
          </p:cNvSpPr>
          <p:nvPr>
            <p:ph type="ctrTitle"/>
          </p:nvPr>
        </p:nvSpPr>
        <p:spPr>
          <a:xfrm>
            <a:off x="533400" y="1143000"/>
            <a:ext cx="8576636" cy="5271008"/>
          </a:xfrm>
        </p:spPr>
        <p:txBody>
          <a:bodyPr anchor="b">
            <a:normAutofit/>
          </a:bodyPr>
          <a:lstStyle/>
          <a:p>
            <a:r>
              <a:rPr lang="en-US" dirty="0"/>
              <a:t>Current and Upcoming Projects</a:t>
            </a:r>
          </a:p>
        </p:txBody>
      </p:sp>
    </p:spTree>
    <p:extLst>
      <p:ext uri="{BB962C8B-B14F-4D97-AF65-F5344CB8AC3E}">
        <p14:creationId xmlns:p14="http://schemas.microsoft.com/office/powerpoint/2010/main" val="1236425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D750-E4E3-45A6-B5E6-F44A691A12CE}"/>
              </a:ext>
            </a:extLst>
          </p:cNvPr>
          <p:cNvSpPr>
            <a:spLocks noGrp="1"/>
          </p:cNvSpPr>
          <p:nvPr>
            <p:ph type="title"/>
          </p:nvPr>
        </p:nvSpPr>
        <p:spPr>
          <a:xfrm>
            <a:off x="4632163" y="1016955"/>
            <a:ext cx="7026437" cy="731520"/>
          </a:xfrm>
        </p:spPr>
        <p:txBody>
          <a:bodyPr anchor="t">
            <a:normAutofit/>
          </a:bodyPr>
          <a:lstStyle/>
          <a:p>
            <a:r>
              <a:rPr lang="en-US" sz="2500" dirty="0"/>
              <a:t>Infrastructure Improvements and Maintenance - Now</a:t>
            </a:r>
          </a:p>
        </p:txBody>
      </p:sp>
      <p:pic>
        <p:nvPicPr>
          <p:cNvPr id="5" name="Content Placeholder 4" descr="Labor with solid fill">
            <a:extLst>
              <a:ext uri="{FF2B5EF4-FFF2-40B4-BE49-F238E27FC236}">
                <a16:creationId xmlns:a16="http://schemas.microsoft.com/office/drawing/2014/main" id="{434084AB-148E-43D3-B8EC-47FB135CFFAC}"/>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l="20851" r="20851"/>
          <a:stretch/>
        </p:blipFill>
        <p:spPr>
          <a:xfrm>
            <a:off x="20" y="1"/>
            <a:ext cx="3998113" cy="6858000"/>
          </a:xfrm>
        </p:spPr>
      </p:pic>
      <p:sp>
        <p:nvSpPr>
          <p:cNvPr id="4" name="Content Placeholder 3">
            <a:extLst>
              <a:ext uri="{FF2B5EF4-FFF2-40B4-BE49-F238E27FC236}">
                <a16:creationId xmlns:a16="http://schemas.microsoft.com/office/drawing/2014/main" id="{73A18E03-A76A-DC1C-B4B7-03F9C1FB652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32168" y="2145668"/>
            <a:ext cx="7026432" cy="4077331"/>
          </a:xfrm>
        </p:spPr>
        <p:txBody>
          <a:bodyPr>
            <a:normAutofit/>
          </a:bodyPr>
          <a:lstStyle/>
          <a:p>
            <a:pPr>
              <a:spcBef>
                <a:spcPts val="2500"/>
              </a:spcBef>
            </a:pPr>
            <a:r>
              <a:rPr lang="en-US" b="1" dirty="0"/>
              <a:t>Water and Sewer Main Project in central Houghton</a:t>
            </a:r>
          </a:p>
          <a:p>
            <a:pPr marL="0" lvl="1" indent="0">
              <a:buFont typeface="Arial" panose="020B0604020202020204" pitchFamily="34" charset="0"/>
              <a:buNone/>
            </a:pPr>
            <a:r>
              <a:rPr lang="en-US" dirty="0"/>
              <a:t>Funded by MEDC, EGLE, and City matching funds. $3.5M project to replace water and sewer between Franklin Street and Dodge Street from Houghton Avenue up to South Avenue. Some of the remaining older pipes in town. Bids due next week.</a:t>
            </a:r>
          </a:p>
          <a:p>
            <a:pPr>
              <a:spcBef>
                <a:spcPts val="2500"/>
              </a:spcBef>
            </a:pPr>
            <a:r>
              <a:rPr lang="en-US" b="1" dirty="0"/>
              <a:t>Michigan Talent Partnership Grant - $3.855M</a:t>
            </a:r>
          </a:p>
          <a:p>
            <a:pPr marL="0" lvl="1" indent="0">
              <a:buFont typeface="Arial" panose="020B0604020202020204" pitchFamily="34" charset="0"/>
              <a:buNone/>
            </a:pPr>
            <a:r>
              <a:rPr lang="en-US" dirty="0"/>
              <a:t>We have funding for (3) projects:</a:t>
            </a:r>
          </a:p>
          <a:p>
            <a:pPr marL="514350" lvl="2" indent="-285750"/>
            <a:r>
              <a:rPr lang="en-US" dirty="0"/>
              <a:t>Technical assistance for Trail Connector from MTU to Waterfront</a:t>
            </a:r>
          </a:p>
          <a:p>
            <a:pPr marL="514350" lvl="2" indent="-285750"/>
            <a:r>
              <a:rPr lang="en-US" dirty="0"/>
              <a:t>Shelden Avenue Pocket Park on 500 Block</a:t>
            </a:r>
          </a:p>
          <a:p>
            <a:pPr marL="514350" lvl="2" indent="-285750"/>
            <a:r>
              <a:rPr lang="en-US" dirty="0"/>
              <a:t>HB+CI at 326 Shelden</a:t>
            </a:r>
          </a:p>
          <a:p>
            <a:pPr marL="514350" lvl="2" indent="-285750"/>
            <a:endParaRPr lang="en-US" dirty="0"/>
          </a:p>
          <a:p>
            <a:pPr marL="285750" lvl="1" indent="-285750"/>
            <a:r>
              <a:rPr lang="en-US" b="1" dirty="0"/>
              <a:t>Complete TMF Grant work on water service identification</a:t>
            </a:r>
          </a:p>
          <a:p>
            <a:pPr marL="285750" lvl="1" indent="-285750"/>
            <a:r>
              <a:rPr lang="en-US" b="1" dirty="0"/>
              <a:t>Waterfront asset repairs – East Houghton Park/Bridgeview docks etc.</a:t>
            </a:r>
          </a:p>
          <a:p>
            <a:pPr marL="285750" lvl="1" indent="-285750"/>
            <a:r>
              <a:rPr lang="en-US" b="1" dirty="0"/>
              <a:t>Annual paving</a:t>
            </a:r>
          </a:p>
          <a:p>
            <a:pPr marL="285750" lvl="1" indent="-285750"/>
            <a:endParaRPr lang="en-US" b="1" dirty="0"/>
          </a:p>
          <a:p>
            <a:pPr marL="285750" lvl="1" indent="-285750"/>
            <a:endParaRPr lang="en-US" b="1" dirty="0"/>
          </a:p>
        </p:txBody>
      </p:sp>
    </p:spTree>
    <p:extLst>
      <p:ext uri="{BB962C8B-B14F-4D97-AF65-F5344CB8AC3E}">
        <p14:creationId xmlns:p14="http://schemas.microsoft.com/office/powerpoint/2010/main" val="2993762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BD5B-EAFE-C2A3-BA9E-3AA045C03954}"/>
              </a:ext>
            </a:extLst>
          </p:cNvPr>
          <p:cNvSpPr>
            <a:spLocks noGrp="1"/>
          </p:cNvSpPr>
          <p:nvPr>
            <p:ph type="title"/>
          </p:nvPr>
        </p:nvSpPr>
        <p:spPr>
          <a:xfrm>
            <a:off x="7229478" y="1016955"/>
            <a:ext cx="4429122" cy="1328932"/>
          </a:xfrm>
        </p:spPr>
        <p:txBody>
          <a:bodyPr anchor="b">
            <a:normAutofit/>
          </a:bodyPr>
          <a:lstStyle/>
          <a:p>
            <a:r>
              <a:rPr lang="en-US" sz="2800" dirty="0"/>
              <a:t>Future project planning</a:t>
            </a:r>
          </a:p>
        </p:txBody>
      </p:sp>
      <p:pic>
        <p:nvPicPr>
          <p:cNvPr id="5" name="Content Placeholder 4" descr="Blueprint with solid fill">
            <a:extLst>
              <a:ext uri="{FF2B5EF4-FFF2-40B4-BE49-F238E27FC236}">
                <a16:creationId xmlns:a16="http://schemas.microsoft.com/office/drawing/2014/main" id="{272AC7FC-76CC-4422-BA56-34B2BB3B432F}"/>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l="2667" r="2667"/>
          <a:stretch/>
        </p:blipFill>
        <p:spPr>
          <a:xfrm>
            <a:off x="20" y="653057"/>
            <a:ext cx="5889503" cy="6221325"/>
          </a:xfrm>
        </p:spPr>
      </p:pic>
      <p:sp>
        <p:nvSpPr>
          <p:cNvPr id="4" name="Content Placeholder 3">
            <a:extLst>
              <a:ext uri="{FF2B5EF4-FFF2-40B4-BE49-F238E27FC236}">
                <a16:creationId xmlns:a16="http://schemas.microsoft.com/office/drawing/2014/main" id="{8565681B-3ADB-CAE4-1BF5-AD1C52FABCE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9478" y="2495233"/>
            <a:ext cx="4429121" cy="3727767"/>
          </a:xfrm>
        </p:spPr>
        <p:txBody>
          <a:bodyPr>
            <a:normAutofit fontScale="92500" lnSpcReduction="10000"/>
          </a:bodyPr>
          <a:lstStyle/>
          <a:p>
            <a:pPr>
              <a:spcBef>
                <a:spcPts val="2500"/>
              </a:spcBef>
            </a:pPr>
            <a:r>
              <a:rPr lang="en-US" b="1" dirty="0"/>
              <a:t>HB+CI programming rollout and management</a:t>
            </a:r>
          </a:p>
          <a:p>
            <a:pPr>
              <a:spcBef>
                <a:spcPts val="2500"/>
              </a:spcBef>
            </a:pPr>
            <a:r>
              <a:rPr lang="en-US" b="1" dirty="0"/>
              <a:t>Subway Garage still must be addressed</a:t>
            </a:r>
          </a:p>
          <a:p>
            <a:pPr>
              <a:spcBef>
                <a:spcPts val="2500"/>
              </a:spcBef>
            </a:pPr>
            <a:r>
              <a:rPr lang="en-US" b="1" dirty="0"/>
              <a:t>MacInnes Drive needs to be rebuilt</a:t>
            </a:r>
          </a:p>
          <a:p>
            <a:pPr>
              <a:spcBef>
                <a:spcPts val="2500"/>
              </a:spcBef>
            </a:pPr>
            <a:r>
              <a:rPr lang="en-US" b="1" dirty="0"/>
              <a:t>Chutes and Ladders heavy maintenance</a:t>
            </a:r>
          </a:p>
          <a:p>
            <a:pPr>
              <a:spcBef>
                <a:spcPts val="2500"/>
              </a:spcBef>
            </a:pPr>
            <a:r>
              <a:rPr lang="en-US" b="1" dirty="0"/>
              <a:t>Dee Stadium glass needs to be replaced</a:t>
            </a:r>
          </a:p>
          <a:p>
            <a:pPr>
              <a:spcBef>
                <a:spcPts val="2500"/>
              </a:spcBef>
            </a:pPr>
            <a:r>
              <a:rPr lang="en-US" b="1" dirty="0"/>
              <a:t>Paving</a:t>
            </a:r>
          </a:p>
          <a:p>
            <a:pPr>
              <a:spcBef>
                <a:spcPts val="2500"/>
              </a:spcBef>
            </a:pPr>
            <a:r>
              <a:rPr lang="en-US" b="1" dirty="0"/>
              <a:t>MDOT’s Lift Bridge project 2026 thru 2028 (maybe 2029). $30M+. Phased to minimize traffic disruptions, but City will have a lot of traffic control measures happening around the bridge.</a:t>
            </a:r>
          </a:p>
        </p:txBody>
      </p:sp>
    </p:spTree>
    <p:extLst>
      <p:ext uri="{BB962C8B-B14F-4D97-AF65-F5344CB8AC3E}">
        <p14:creationId xmlns:p14="http://schemas.microsoft.com/office/powerpoint/2010/main" val="2701032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165A-24A2-7E64-B848-D616DD479DF2}"/>
              </a:ext>
            </a:extLst>
          </p:cNvPr>
          <p:cNvSpPr>
            <a:spLocks noGrp="1"/>
          </p:cNvSpPr>
          <p:nvPr>
            <p:ph type="title"/>
          </p:nvPr>
        </p:nvSpPr>
        <p:spPr>
          <a:xfrm>
            <a:off x="6617110" y="1016955"/>
            <a:ext cx="5041490" cy="1328932"/>
          </a:xfrm>
        </p:spPr>
        <p:txBody>
          <a:bodyPr anchor="b">
            <a:normAutofit/>
          </a:bodyPr>
          <a:lstStyle/>
          <a:p>
            <a:r>
              <a:rPr lang="en-US" sz="3100" dirty="0"/>
              <a:t>Private project development</a:t>
            </a:r>
          </a:p>
        </p:txBody>
      </p:sp>
      <p:pic>
        <p:nvPicPr>
          <p:cNvPr id="5" name="Content Placeholder 4" descr="Building Brick Wall with solid fill">
            <a:extLst>
              <a:ext uri="{FF2B5EF4-FFF2-40B4-BE49-F238E27FC236}">
                <a16:creationId xmlns:a16="http://schemas.microsoft.com/office/drawing/2014/main" id="{1DBF1046-AAE2-4D68-93E2-63684EC90EF9}"/>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l="2667" r="2667"/>
          <a:stretch/>
        </p:blipFill>
        <p:spPr>
          <a:xfrm>
            <a:off x="20" y="611513"/>
            <a:ext cx="5928832" cy="6262870"/>
          </a:xfrm>
        </p:spPr>
      </p:pic>
      <p:sp>
        <p:nvSpPr>
          <p:cNvPr id="4" name="Content Placeholder 3">
            <a:extLst>
              <a:ext uri="{FF2B5EF4-FFF2-40B4-BE49-F238E27FC236}">
                <a16:creationId xmlns:a16="http://schemas.microsoft.com/office/drawing/2014/main" id="{8C2E069A-74FA-4EC7-056B-08968BB75A8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35098" y="2497394"/>
            <a:ext cx="4923502" cy="3725606"/>
          </a:xfrm>
        </p:spPr>
        <p:txBody>
          <a:bodyPr>
            <a:normAutofit fontScale="92500" lnSpcReduction="20000"/>
          </a:bodyPr>
          <a:lstStyle/>
          <a:p>
            <a:pPr>
              <a:spcBef>
                <a:spcPts val="2500"/>
              </a:spcBef>
            </a:pPr>
            <a:r>
              <a:rPr lang="en-US" b="1" dirty="0"/>
              <a:t>109 Shelden – Restaurant, retail, and nine new apartments finish this summer</a:t>
            </a:r>
          </a:p>
          <a:p>
            <a:pPr>
              <a:spcBef>
                <a:spcPts val="2500"/>
              </a:spcBef>
            </a:pPr>
            <a:r>
              <a:rPr lang="en-US" b="1" dirty="0"/>
              <a:t>401 Memorial Drive – four unit </a:t>
            </a:r>
            <a:r>
              <a:rPr lang="en-US" b="1"/>
              <a:t>apartment building </a:t>
            </a:r>
            <a:r>
              <a:rPr lang="en-US" b="1" dirty="0"/>
              <a:t>– this summer</a:t>
            </a:r>
          </a:p>
          <a:p>
            <a:pPr>
              <a:spcBef>
                <a:spcPts val="2500"/>
              </a:spcBef>
            </a:pPr>
            <a:r>
              <a:rPr lang="en-US" b="1" dirty="0"/>
              <a:t>Gateway Project – UP State Bank open late summer, 32 unit residential project to start this year</a:t>
            </a:r>
          </a:p>
          <a:p>
            <a:pPr>
              <a:spcBef>
                <a:spcPts val="2500"/>
              </a:spcBef>
            </a:pPr>
            <a:r>
              <a:rPr lang="en-US" b="1" dirty="0"/>
              <a:t>Lots of activity and interest in Downtowner Motel property</a:t>
            </a:r>
          </a:p>
          <a:p>
            <a:pPr>
              <a:spcBef>
                <a:spcPts val="2500"/>
              </a:spcBef>
            </a:pPr>
            <a:r>
              <a:rPr lang="en-US" b="1" dirty="0"/>
              <a:t>About six private houses under construction as of today</a:t>
            </a:r>
          </a:p>
          <a:p>
            <a:pPr>
              <a:spcBef>
                <a:spcPts val="2500"/>
              </a:spcBef>
            </a:pPr>
            <a:r>
              <a:rPr lang="en-US" b="1" dirty="0"/>
              <a:t>Interest continues in East Lakeshore Drive</a:t>
            </a:r>
          </a:p>
          <a:p>
            <a:pPr>
              <a:spcBef>
                <a:spcPts val="2500"/>
              </a:spcBef>
            </a:pPr>
            <a:r>
              <a:rPr lang="en-US" b="1" dirty="0"/>
              <a:t>Proposed commercial project on Evergreen</a:t>
            </a:r>
          </a:p>
          <a:p>
            <a:pPr>
              <a:spcBef>
                <a:spcPts val="2500"/>
              </a:spcBef>
            </a:pPr>
            <a:endParaRPr lang="en-US" b="1" dirty="0"/>
          </a:p>
          <a:p>
            <a:pPr>
              <a:spcBef>
                <a:spcPts val="2500"/>
              </a:spcBef>
            </a:pPr>
            <a:endParaRPr lang="en-US" b="1" dirty="0"/>
          </a:p>
        </p:txBody>
      </p:sp>
    </p:spTree>
    <p:extLst>
      <p:ext uri="{BB962C8B-B14F-4D97-AF65-F5344CB8AC3E}">
        <p14:creationId xmlns:p14="http://schemas.microsoft.com/office/powerpoint/2010/main" val="2043989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B905-422F-C6BC-79E2-B8DD9D65A6FE}"/>
              </a:ext>
            </a:extLst>
          </p:cNvPr>
          <p:cNvSpPr>
            <a:spLocks noGrp="1"/>
          </p:cNvSpPr>
          <p:nvPr>
            <p:ph type="ctrTitle"/>
          </p:nvPr>
        </p:nvSpPr>
        <p:spPr>
          <a:xfrm>
            <a:off x="533400" y="1143000"/>
            <a:ext cx="8576636" cy="5271008"/>
          </a:xfrm>
        </p:spPr>
        <p:txBody>
          <a:bodyPr anchor="b">
            <a:normAutofit/>
          </a:bodyPr>
          <a:lstStyle/>
          <a:p>
            <a:r>
              <a:rPr lang="en-US" dirty="0"/>
              <a:t>housing</a:t>
            </a:r>
          </a:p>
        </p:txBody>
      </p:sp>
    </p:spTree>
    <p:extLst>
      <p:ext uri="{BB962C8B-B14F-4D97-AF65-F5344CB8AC3E}">
        <p14:creationId xmlns:p14="http://schemas.microsoft.com/office/powerpoint/2010/main" val="1058773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dulo">
  <a:themeElements>
    <a:clrScheme name="Project Status Report">
      <a:dk1>
        <a:srgbClr val="000000"/>
      </a:dk1>
      <a:lt1>
        <a:srgbClr val="FFFFFF"/>
      </a:lt1>
      <a:dk2>
        <a:srgbClr val="3B4546"/>
      </a:dk2>
      <a:lt2>
        <a:srgbClr val="E7E6E6"/>
      </a:lt2>
      <a:accent1>
        <a:srgbClr val="B36041"/>
      </a:accent1>
      <a:accent2>
        <a:srgbClr val="6F8185"/>
      </a:accent2>
      <a:accent3>
        <a:srgbClr val="C78F8F"/>
      </a:accent3>
      <a:accent4>
        <a:srgbClr val="647961"/>
      </a:accent4>
      <a:accent5>
        <a:srgbClr val="B09C54"/>
      </a:accent5>
      <a:accent6>
        <a:srgbClr val="9AA749"/>
      </a:accent6>
      <a:hlink>
        <a:srgbClr val="75A073"/>
      </a:hlink>
      <a:folHlink>
        <a:srgbClr val="BD9C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o_Copilot Layouts_win32_SD_V6" id="{49C5632F-1D3A-4333-ABAA-E3191A9D5D1B}" vid="{9EF76739-2083-4254-82E9-ECA94F6BD3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479</TotalTime>
  <Words>2036</Words>
  <Application>Microsoft Office PowerPoint</Application>
  <PresentationFormat>Widescreen</PresentationFormat>
  <Paragraphs>177</Paragraphs>
  <Slides>19</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Aptos</vt:lpstr>
      <vt:lpstr>Arial</vt:lpstr>
      <vt:lpstr>Modulo</vt:lpstr>
      <vt:lpstr>Joint meeting 2026  </vt:lpstr>
      <vt:lpstr>Overall city Update and what the future may look like</vt:lpstr>
      <vt:lpstr>Personnel</vt:lpstr>
      <vt:lpstr>Events</vt:lpstr>
      <vt:lpstr>Current and Upcoming Projects</vt:lpstr>
      <vt:lpstr>Infrastructure Improvements and Maintenance - Now</vt:lpstr>
      <vt:lpstr>Future project planning</vt:lpstr>
      <vt:lpstr>Private project development</vt:lpstr>
      <vt:lpstr>housing</vt:lpstr>
      <vt:lpstr>Houghton’s Housing market is dynamic</vt:lpstr>
      <vt:lpstr>Rental market is in flux now</vt:lpstr>
      <vt:lpstr>the City’s Tax Base</vt:lpstr>
      <vt:lpstr>Recent Trends in Property Values and Assessments</vt:lpstr>
      <vt:lpstr>TIFA &amp; DDA </vt:lpstr>
      <vt:lpstr>Downtown and commercial</vt:lpstr>
      <vt:lpstr>Downtown</vt:lpstr>
      <vt:lpstr>The future</vt:lpstr>
      <vt:lpstr>Last slide…</vt:lpstr>
      <vt:lpstr>We are in a good place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Waara</dc:creator>
  <cp:lastModifiedBy>Eric Waara</cp:lastModifiedBy>
  <cp:revision>2</cp:revision>
  <dcterms:created xsi:type="dcterms:W3CDTF">2026-03-31T12:08:06Z</dcterms:created>
  <dcterms:modified xsi:type="dcterms:W3CDTF">2026-03-31T20:07:23Z</dcterms:modified>
</cp:coreProperties>
</file>